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62"/>
  </p:notesMasterIdLst>
  <p:handoutMasterIdLst>
    <p:handoutMasterId r:id="rId63"/>
  </p:handoutMasterIdLst>
  <p:sldIdLst>
    <p:sldId id="277" r:id="rId6"/>
    <p:sldId id="278" r:id="rId7"/>
    <p:sldId id="354" r:id="rId8"/>
    <p:sldId id="282" r:id="rId9"/>
    <p:sldId id="287" r:id="rId10"/>
    <p:sldId id="283" r:id="rId11"/>
    <p:sldId id="346" r:id="rId12"/>
    <p:sldId id="347" r:id="rId13"/>
    <p:sldId id="288" r:id="rId14"/>
    <p:sldId id="289" r:id="rId15"/>
    <p:sldId id="298" r:id="rId16"/>
    <p:sldId id="299" r:id="rId17"/>
    <p:sldId id="300" r:id="rId18"/>
    <p:sldId id="301" r:id="rId19"/>
    <p:sldId id="302" r:id="rId20"/>
    <p:sldId id="303" r:id="rId21"/>
    <p:sldId id="348" r:id="rId22"/>
    <p:sldId id="305" r:id="rId23"/>
    <p:sldId id="306" r:id="rId24"/>
    <p:sldId id="307" r:id="rId25"/>
    <p:sldId id="308" r:id="rId26"/>
    <p:sldId id="349" r:id="rId27"/>
    <p:sldId id="310" r:id="rId28"/>
    <p:sldId id="311" r:id="rId29"/>
    <p:sldId id="312" r:id="rId30"/>
    <p:sldId id="313" r:id="rId31"/>
    <p:sldId id="314" r:id="rId32"/>
    <p:sldId id="315" r:id="rId33"/>
    <p:sldId id="317" r:id="rId34"/>
    <p:sldId id="318" r:id="rId35"/>
    <p:sldId id="350" r:id="rId36"/>
    <p:sldId id="320" r:id="rId37"/>
    <p:sldId id="321" r:id="rId38"/>
    <p:sldId id="322" r:id="rId39"/>
    <p:sldId id="323" r:id="rId40"/>
    <p:sldId id="324" r:id="rId41"/>
    <p:sldId id="325" r:id="rId42"/>
    <p:sldId id="351" r:id="rId43"/>
    <p:sldId id="327" r:id="rId44"/>
    <p:sldId id="328" r:id="rId45"/>
    <p:sldId id="329" r:id="rId46"/>
    <p:sldId id="330" r:id="rId47"/>
    <p:sldId id="331" r:id="rId48"/>
    <p:sldId id="332" r:id="rId49"/>
    <p:sldId id="333" r:id="rId50"/>
    <p:sldId id="352" r:id="rId51"/>
    <p:sldId id="335" r:id="rId52"/>
    <p:sldId id="336" r:id="rId53"/>
    <p:sldId id="337" r:id="rId54"/>
    <p:sldId id="338" r:id="rId55"/>
    <p:sldId id="339" r:id="rId56"/>
    <p:sldId id="340" r:id="rId57"/>
    <p:sldId id="341" r:id="rId58"/>
    <p:sldId id="342" r:id="rId59"/>
    <p:sldId id="343" r:id="rId60"/>
    <p:sldId id="35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8" autoAdjust="0"/>
    <p:restoredTop sz="76520" autoAdjust="0"/>
  </p:normalViewPr>
  <p:slideViewPr>
    <p:cSldViewPr snapToGrid="0">
      <p:cViewPr varScale="1">
        <p:scale>
          <a:sx n="76" d="100"/>
          <a:sy n="76" d="100"/>
        </p:scale>
        <p:origin x="968" y="192"/>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handoutMaster" Target="handoutMasters/handout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4/16/16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4/16/16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71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that</a:t>
            </a:r>
            <a:r>
              <a:rPr lang="en-US" baseline="0" dirty="0" smtClean="0"/>
              <a:t> generally comes to mind when thinking about databases</a:t>
            </a:r>
          </a:p>
          <a:p>
            <a:endParaRPr lang="en-US" baseline="0" dirty="0" smtClean="0"/>
          </a:p>
          <a:p>
            <a:r>
              <a:rPr lang="en-US" baseline="0" dirty="0" smtClean="0"/>
              <a:t>Most people believe that relational databases are called this because tables relate to other tables through some form of constraint;</a:t>
            </a:r>
          </a:p>
          <a:p>
            <a:r>
              <a:rPr lang="en-US" baseline="0" dirty="0" smtClean="0"/>
              <a:t>This is untrue. They are called relational databases are relational based on mathematics.</a:t>
            </a:r>
          </a:p>
          <a:p>
            <a:r>
              <a:rPr lang="en-US" baseline="0" dirty="0" smtClean="0"/>
              <a:t>Luckily the majority of RDBMS systems hide most of this mathematics from the user</a:t>
            </a:r>
          </a:p>
          <a:p>
            <a:endParaRPr lang="en-US" baseline="0" dirty="0" smtClean="0"/>
          </a:p>
          <a:p>
            <a:r>
              <a:rPr lang="en-US" dirty="0" smtClean="0"/>
              <a:t>So the next</a:t>
            </a:r>
            <a:r>
              <a:rPr lang="en-US" baseline="0" dirty="0" smtClean="0"/>
              <a:t> time you think, </a:t>
            </a:r>
            <a:r>
              <a:rPr lang="en-US" baseline="0" dirty="0" err="1" smtClean="0"/>
              <a:t>jeesh</a:t>
            </a:r>
            <a:r>
              <a:rPr lang="en-US" baseline="0" dirty="0" smtClean="0"/>
              <a:t>, why did I learn algebra at school I never use it, think again. You have probably used algebra a lot more than you want to admit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953440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39484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1422166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562120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extLst>
      <p:ext uri="{BB962C8B-B14F-4D97-AF65-F5344CB8AC3E}">
        <p14:creationId xmlns:p14="http://schemas.microsoft.com/office/powerpoint/2010/main" val="1505220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17</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Mobile and Web apps – metadata for content oriented apps</a:t>
            </a:r>
          </a:p>
          <a:p>
            <a:r>
              <a:rPr lang="en-US" sz="1200" dirty="0" smtClean="0"/>
              <a:t>User data store – user profile and behavior data</a:t>
            </a:r>
          </a:p>
          <a:p>
            <a:r>
              <a:rPr lang="en-US" sz="1200" dirty="0" err="1" smtClean="0"/>
              <a:t>IoT</a:t>
            </a:r>
            <a:r>
              <a:rPr lang="en-US" sz="1200" dirty="0" smtClean="0"/>
              <a:t> scenarios – </a:t>
            </a:r>
            <a:r>
              <a:rPr lang="en-US" sz="1200" dirty="0" err="1" smtClean="0"/>
              <a:t>queryable</a:t>
            </a:r>
            <a:r>
              <a:rPr lang="en-US" sz="1200" dirty="0" smtClean="0"/>
              <a:t> device and event store</a:t>
            </a:r>
          </a:p>
          <a:p>
            <a:r>
              <a:rPr lang="en-US" sz="1200" dirty="0" smtClean="0"/>
              <a:t>Event workflow and logging</a:t>
            </a:r>
          </a:p>
          <a:p>
            <a:r>
              <a:rPr lang="en-US" sz="1200" dirty="0" smtClean="0"/>
              <a:t>Data ingestion and presentation – ingesting data with variable schema with rich views over the data</a:t>
            </a:r>
          </a:p>
          <a:p>
            <a:r>
              <a:rPr lang="en-US" sz="1200" dirty="0" smtClean="0"/>
              <a:t>Product catalogs </a:t>
            </a:r>
            <a:endParaRPr lang="en-US" sz="1200"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21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51</a:t>
            </a:fld>
            <a:endParaRPr lang="en-US"/>
          </a:p>
        </p:txBody>
      </p:sp>
    </p:spTree>
    <p:extLst>
      <p:ext uri="{BB962C8B-B14F-4D97-AF65-F5344CB8AC3E}">
        <p14:creationId xmlns:p14="http://schemas.microsoft.com/office/powerpoint/2010/main" val="945140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53</a:t>
            </a:fld>
            <a:endParaRPr lang="en-US"/>
          </a:p>
        </p:txBody>
      </p:sp>
    </p:spTree>
    <p:extLst>
      <p:ext uri="{BB962C8B-B14F-4D97-AF65-F5344CB8AC3E}">
        <p14:creationId xmlns:p14="http://schemas.microsoft.com/office/powerpoint/2010/main" val="379641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55</a:t>
            </a:fld>
            <a:endParaRPr lang="en-US"/>
          </a:p>
        </p:txBody>
      </p:sp>
    </p:spTree>
    <p:extLst>
      <p:ext uri="{BB962C8B-B14F-4D97-AF65-F5344CB8AC3E}">
        <p14:creationId xmlns:p14="http://schemas.microsoft.com/office/powerpoint/2010/main" val="265038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2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Every minute of every day -  </a:t>
            </a:r>
            <a:r>
              <a:rPr lang="en-US" sz="1200" dirty="0" smtClean="0"/>
              <a:t>YouTube users upload 48 hours of video, Facebook users share 684,478 pieces of content, Instagram users share 3,600 new photos, and Tumblr sees 27,778 new posts published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oh wait, that was in 2012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first infographic, for example, showed that Facebook users shared 684,478 pieces of content.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Fast forward a couple of years and that number has exploded to</a:t>
            </a:r>
            <a:r>
              <a:rPr lang="en-US" sz="1200" baseline="0" dirty="0" smtClean="0"/>
              <a:t> a staggering</a:t>
            </a:r>
            <a:r>
              <a:rPr lang="en-US" sz="1200" dirty="0" smtClean="0"/>
              <a:t> 2,460,000 pieces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589255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8</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50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663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NoSQL – even though that term is so overused and completely misses the point</a:t>
            </a:r>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104898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mtClean="0"/>
              <a:t>Click to edit Master subtitle style</a:t>
            </a:r>
            <a:endParaRPr lang="en-US"/>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smtClean="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13486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33654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64557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91750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356601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123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29784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70700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19040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137470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0853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803489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Relationship Id="rId16" Type="http://schemas.openxmlformats.org/officeDocument/2006/relationships/slideLayout" Target="../slideLayouts/slideLayout25.xml"/><Relationship Id="rId17" Type="http://schemas.openxmlformats.org/officeDocument/2006/relationships/slideLayout" Target="../slideLayouts/slideLayout26.xml"/><Relationship Id="rId18" Type="http://schemas.openxmlformats.org/officeDocument/2006/relationships/slideLayout" Target="../slideLayouts/slideLayout27.xml"/><Relationship Id="rId19" Type="http://schemas.openxmlformats.org/officeDocument/2006/relationships/slideLayout" Target="../slideLayouts/slideLayout28.xml"/><Relationship Id="rId63" Type="http://schemas.openxmlformats.org/officeDocument/2006/relationships/slideLayout" Target="../slideLayouts/slideLayout72.xml"/><Relationship Id="rId64" Type="http://schemas.openxmlformats.org/officeDocument/2006/relationships/slideLayout" Target="../slideLayouts/slideLayout73.xml"/><Relationship Id="rId65" Type="http://schemas.openxmlformats.org/officeDocument/2006/relationships/slideLayout" Target="../slideLayouts/slideLayout74.xml"/><Relationship Id="rId66" Type="http://schemas.openxmlformats.org/officeDocument/2006/relationships/slideLayout" Target="../slideLayouts/slideLayout75.xml"/><Relationship Id="rId67" Type="http://schemas.openxmlformats.org/officeDocument/2006/relationships/slideLayout" Target="../slideLayouts/slideLayout76.xml"/><Relationship Id="rId68" Type="http://schemas.openxmlformats.org/officeDocument/2006/relationships/slideLayout" Target="../slideLayouts/slideLayout77.xml"/><Relationship Id="rId69" Type="http://schemas.openxmlformats.org/officeDocument/2006/relationships/theme" Target="../theme/theme2.xml"/><Relationship Id="rId50" Type="http://schemas.openxmlformats.org/officeDocument/2006/relationships/slideLayout" Target="../slideLayouts/slideLayout59.xml"/><Relationship Id="rId51" Type="http://schemas.openxmlformats.org/officeDocument/2006/relationships/slideLayout" Target="../slideLayouts/slideLayout60.xml"/><Relationship Id="rId52" Type="http://schemas.openxmlformats.org/officeDocument/2006/relationships/slideLayout" Target="../slideLayouts/slideLayout61.xml"/><Relationship Id="rId53" Type="http://schemas.openxmlformats.org/officeDocument/2006/relationships/slideLayout" Target="../slideLayouts/slideLayout62.xml"/><Relationship Id="rId54" Type="http://schemas.openxmlformats.org/officeDocument/2006/relationships/slideLayout" Target="../slideLayouts/slideLayout63.xml"/><Relationship Id="rId55" Type="http://schemas.openxmlformats.org/officeDocument/2006/relationships/slideLayout" Target="../slideLayouts/slideLayout64.xml"/><Relationship Id="rId56" Type="http://schemas.openxmlformats.org/officeDocument/2006/relationships/slideLayout" Target="../slideLayouts/slideLayout65.xml"/><Relationship Id="rId57" Type="http://schemas.openxmlformats.org/officeDocument/2006/relationships/slideLayout" Target="../slideLayouts/slideLayout66.xml"/><Relationship Id="rId58" Type="http://schemas.openxmlformats.org/officeDocument/2006/relationships/slideLayout" Target="../slideLayouts/slideLayout67.xml"/><Relationship Id="rId59" Type="http://schemas.openxmlformats.org/officeDocument/2006/relationships/slideLayout" Target="../slideLayouts/slideLayout68.xml"/><Relationship Id="rId40" Type="http://schemas.openxmlformats.org/officeDocument/2006/relationships/slideLayout" Target="../slideLayouts/slideLayout49.xml"/><Relationship Id="rId41" Type="http://schemas.openxmlformats.org/officeDocument/2006/relationships/slideLayout" Target="../slideLayouts/slideLayout50.xml"/><Relationship Id="rId42" Type="http://schemas.openxmlformats.org/officeDocument/2006/relationships/slideLayout" Target="../slideLayouts/slideLayout51.xml"/><Relationship Id="rId43" Type="http://schemas.openxmlformats.org/officeDocument/2006/relationships/slideLayout" Target="../slideLayouts/slideLayout52.xml"/><Relationship Id="rId44" Type="http://schemas.openxmlformats.org/officeDocument/2006/relationships/slideLayout" Target="../slideLayouts/slideLayout53.xml"/><Relationship Id="rId45" Type="http://schemas.openxmlformats.org/officeDocument/2006/relationships/slideLayout" Target="../slideLayouts/slideLayout54.xml"/><Relationship Id="rId46" Type="http://schemas.openxmlformats.org/officeDocument/2006/relationships/slideLayout" Target="../slideLayouts/slideLayout55.xml"/><Relationship Id="rId47" Type="http://schemas.openxmlformats.org/officeDocument/2006/relationships/slideLayout" Target="../slideLayouts/slideLayout56.xml"/><Relationship Id="rId48" Type="http://schemas.openxmlformats.org/officeDocument/2006/relationships/slideLayout" Target="../slideLayouts/slideLayout57.xml"/><Relationship Id="rId49" Type="http://schemas.openxmlformats.org/officeDocument/2006/relationships/slideLayout" Target="../slideLayouts/slideLayout58.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30" Type="http://schemas.openxmlformats.org/officeDocument/2006/relationships/slideLayout" Target="../slideLayouts/slideLayout39.xml"/><Relationship Id="rId31" Type="http://schemas.openxmlformats.org/officeDocument/2006/relationships/slideLayout" Target="../slideLayouts/slideLayout40.xml"/><Relationship Id="rId32" Type="http://schemas.openxmlformats.org/officeDocument/2006/relationships/slideLayout" Target="../slideLayouts/slideLayout41.xml"/><Relationship Id="rId33" Type="http://schemas.openxmlformats.org/officeDocument/2006/relationships/slideLayout" Target="../slideLayouts/slideLayout42.xml"/><Relationship Id="rId34" Type="http://schemas.openxmlformats.org/officeDocument/2006/relationships/slideLayout" Target="../slideLayouts/slideLayout43.xml"/><Relationship Id="rId35" Type="http://schemas.openxmlformats.org/officeDocument/2006/relationships/slideLayout" Target="../slideLayouts/slideLayout44.xml"/><Relationship Id="rId36" Type="http://schemas.openxmlformats.org/officeDocument/2006/relationships/slideLayout" Target="../slideLayouts/slideLayout45.xml"/><Relationship Id="rId37" Type="http://schemas.openxmlformats.org/officeDocument/2006/relationships/slideLayout" Target="../slideLayouts/slideLayout46.xml"/><Relationship Id="rId38" Type="http://schemas.openxmlformats.org/officeDocument/2006/relationships/slideLayout" Target="../slideLayouts/slideLayout47.xml"/><Relationship Id="rId39" Type="http://schemas.openxmlformats.org/officeDocument/2006/relationships/slideLayout" Target="../slideLayouts/slideLayout48.xml"/><Relationship Id="rId20" Type="http://schemas.openxmlformats.org/officeDocument/2006/relationships/slideLayout" Target="../slideLayouts/slideLayout29.xml"/><Relationship Id="rId21" Type="http://schemas.openxmlformats.org/officeDocument/2006/relationships/slideLayout" Target="../slideLayouts/slideLayout30.xml"/><Relationship Id="rId22" Type="http://schemas.openxmlformats.org/officeDocument/2006/relationships/slideLayout" Target="../slideLayouts/slideLayout31.xml"/><Relationship Id="rId23" Type="http://schemas.openxmlformats.org/officeDocument/2006/relationships/slideLayout" Target="../slideLayouts/slideLayout32.xml"/><Relationship Id="rId24" Type="http://schemas.openxmlformats.org/officeDocument/2006/relationships/slideLayout" Target="../slideLayouts/slideLayout33.xml"/><Relationship Id="rId25" Type="http://schemas.openxmlformats.org/officeDocument/2006/relationships/slideLayout" Target="../slideLayouts/slideLayout34.xml"/><Relationship Id="rId26" Type="http://schemas.openxmlformats.org/officeDocument/2006/relationships/slideLayout" Target="../slideLayouts/slideLayout35.xml"/><Relationship Id="rId27" Type="http://schemas.openxmlformats.org/officeDocument/2006/relationships/slideLayout" Target="../slideLayouts/slideLayout36.xml"/><Relationship Id="rId28" Type="http://schemas.openxmlformats.org/officeDocument/2006/relationships/slideLayout" Target="../slideLayouts/slideLayout37.xml"/><Relationship Id="rId29" Type="http://schemas.openxmlformats.org/officeDocument/2006/relationships/slideLayout" Target="../slideLayouts/slideLayout38.xml"/><Relationship Id="rId60" Type="http://schemas.openxmlformats.org/officeDocument/2006/relationships/slideLayout" Target="../slideLayouts/slideLayout69.xml"/><Relationship Id="rId61" Type="http://schemas.openxmlformats.org/officeDocument/2006/relationships/slideLayout" Target="../slideLayouts/slideLayout70.xml"/><Relationship Id="rId62" Type="http://schemas.openxmlformats.org/officeDocument/2006/relationships/slideLayout" Target="../slideLayouts/slideLayout71.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69" r:id="rId9"/>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6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4.xml"/><Relationship Id="rId2" Type="http://schemas.openxmlformats.org/officeDocument/2006/relationships/image" Target="../media/image1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png"/><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1.wdp"/><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9.jpeg"/><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smtClean="0"/>
              <a:t>Polyglot Persistence</a:t>
            </a:r>
            <a:endParaRPr lang="en-US" dirty="0"/>
          </a:p>
        </p:txBody>
      </p:sp>
      <p:sp>
        <p:nvSpPr>
          <p:cNvPr id="6" name="Text Placeholder 4"/>
          <p:cNvSpPr txBox="1">
            <a:spLocks/>
          </p:cNvSpPr>
          <p:nvPr/>
        </p:nvSpPr>
        <p:spPr>
          <a:xfrm>
            <a:off x="274701" y="3955786"/>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David Makogon, Microsoft</a:t>
            </a:r>
          </a:p>
          <a:p>
            <a:pPr marL="0" indent="0">
              <a:buNone/>
            </a:pPr>
            <a:r>
              <a:rPr lang="en-US" dirty="0" smtClean="0"/>
              <a:t>@</a:t>
            </a:r>
            <a:r>
              <a:rPr lang="en-US" dirty="0" err="1" smtClean="0"/>
              <a:t>dmakogon</a:t>
            </a:r>
            <a:endParaRPr lang="en-US" dirty="0" smtClean="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a:t>
            </a:r>
            <a:r>
              <a:rPr lang="en-US" dirty="0" err="1" smtClean="0"/>
              <a:t>GlobalAzure</a:t>
            </a:r>
            <a:endParaRPr lang="en-US" dirty="0"/>
          </a:p>
        </p:txBody>
      </p:sp>
      <p:pic>
        <p:nvPicPr>
          <p:cNvPr id="3" name="Picture 2"/>
          <p:cNvPicPr>
            <a:picLocks noChangeAspect="1"/>
          </p:cNvPicPr>
          <p:nvPr/>
        </p:nvPicPr>
        <p:blipFill>
          <a:blip r:embed="rId3"/>
          <a:stretch>
            <a:fillRect/>
          </a:stretch>
        </p:blipFill>
        <p:spPr>
          <a:xfrm>
            <a:off x="7264399" y="3180689"/>
            <a:ext cx="4792133" cy="3594100"/>
          </a:xfrm>
          <a:prstGeom prst="rect">
            <a:avLst/>
          </a:prstGeom>
        </p:spPr>
      </p:pic>
      <p:pic>
        <p:nvPicPr>
          <p:cNvPr id="5" name="Picture 4"/>
          <p:cNvPicPr>
            <a:picLocks noChangeAspect="1"/>
          </p:cNvPicPr>
          <p:nvPr/>
        </p:nvPicPr>
        <p:blipFill>
          <a:blip r:embed="rId4"/>
          <a:stretch>
            <a:fillRect/>
          </a:stretch>
        </p:blipFill>
        <p:spPr>
          <a:xfrm>
            <a:off x="8881532" y="43393"/>
            <a:ext cx="3175000" cy="214630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4936736"/>
          </a:xfrm>
        </p:spPr>
        <p:txBody>
          <a:bodyPr/>
          <a:lstStyle/>
          <a:p>
            <a:pPr marL="0" indent="0">
              <a:buNone/>
            </a:pPr>
            <a:r>
              <a:rPr lang="en-US" sz="4000" dirty="0" smtClean="0"/>
              <a:t>It’s not just about Relational anymore  …  “NoSQL”</a:t>
            </a:r>
          </a:p>
          <a:p>
            <a:pPr marL="0" indent="0">
              <a:buNone/>
            </a:pPr>
            <a:endParaRPr lang="en-US" sz="2800" dirty="0"/>
          </a:p>
          <a:p>
            <a:pPr marL="0" indent="0">
              <a:buNone/>
            </a:pPr>
            <a:r>
              <a:rPr lang="en-US" sz="4000" dirty="0" smtClean="0"/>
              <a:t>Database Categories</a:t>
            </a:r>
          </a:p>
          <a:p>
            <a:pPr lvl="2"/>
            <a:r>
              <a:rPr lang="en-US" sz="3600" dirty="0" smtClean="0"/>
              <a:t>Relational</a:t>
            </a:r>
          </a:p>
          <a:p>
            <a:pPr lvl="2"/>
            <a:r>
              <a:rPr lang="en-US" sz="3600" dirty="0" smtClean="0"/>
              <a:t>Document</a:t>
            </a:r>
          </a:p>
          <a:p>
            <a:pPr lvl="2"/>
            <a:r>
              <a:rPr lang="en-US" sz="3600" dirty="0" smtClean="0"/>
              <a:t>Key/Value</a:t>
            </a:r>
          </a:p>
          <a:p>
            <a:pPr lvl="2"/>
            <a:r>
              <a:rPr lang="en-US" sz="3600" dirty="0" smtClean="0"/>
              <a:t>Graph</a:t>
            </a:r>
          </a:p>
          <a:p>
            <a:pPr lvl="2"/>
            <a:r>
              <a:rPr lang="en-US" sz="3600" dirty="0" smtClean="0"/>
              <a:t>Column</a:t>
            </a:r>
          </a:p>
        </p:txBody>
      </p:sp>
      <p:sp>
        <p:nvSpPr>
          <p:cNvPr id="5" name="Rectangle 4"/>
          <p:cNvSpPr/>
          <p:nvPr/>
        </p:nvSpPr>
        <p:spPr bwMode="auto">
          <a:xfrm>
            <a:off x="414068" y="3605843"/>
            <a:ext cx="2704689" cy="263701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GB" dirty="0" smtClean="0"/>
              <a:t>Relational databases</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1414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338906"/>
            <a:ext cx="11525250" cy="5290388"/>
          </a:xfrm>
        </p:spPr>
        <p:txBody>
          <a:bodyPr/>
          <a:lstStyle/>
          <a:p>
            <a:r>
              <a:rPr lang="en-US" dirty="0" smtClean="0"/>
              <a:t>Set-theory-based</a:t>
            </a:r>
          </a:p>
          <a:p>
            <a:r>
              <a:rPr lang="en-US" dirty="0" smtClean="0"/>
              <a:t>Two-dimensional relations (or tables) </a:t>
            </a:r>
          </a:p>
          <a:p>
            <a:r>
              <a:rPr lang="en-US" dirty="0" smtClean="0"/>
              <a:t>Tables have columns</a:t>
            </a:r>
          </a:p>
          <a:p>
            <a:r>
              <a:rPr lang="en-US" dirty="0" smtClean="0"/>
              <a:t>Column data is strongly typed, types enforced by system</a:t>
            </a:r>
          </a:p>
          <a:p>
            <a:r>
              <a:rPr lang="en-US" dirty="0" smtClean="0"/>
              <a:t>Tables have tuples (or rows)</a:t>
            </a:r>
          </a:p>
          <a:p>
            <a:r>
              <a:rPr lang="en-US" dirty="0" smtClean="0"/>
              <a:t>Selections (WHERE…)</a:t>
            </a:r>
          </a:p>
          <a:p>
            <a:r>
              <a:rPr lang="en-US" dirty="0" smtClean="0"/>
              <a:t>Projections (SELECT…) </a:t>
            </a:r>
          </a:p>
          <a:p>
            <a:r>
              <a:rPr lang="en-US" dirty="0" smtClean="0"/>
              <a:t>Cartesian products (JOIN …)</a:t>
            </a:r>
            <a:endParaRPr lang="en-US" dirty="0"/>
          </a:p>
        </p:txBody>
      </p:sp>
      <p:sp>
        <p:nvSpPr>
          <p:cNvPr id="3" name="Title 2"/>
          <p:cNvSpPr>
            <a:spLocks noGrp="1"/>
          </p:cNvSpPr>
          <p:nvPr>
            <p:ph type="title"/>
          </p:nvPr>
        </p:nvSpPr>
        <p:spPr>
          <a:xfrm>
            <a:off x="-367266" y="182215"/>
            <a:ext cx="11416266" cy="1063487"/>
          </a:xfrm>
        </p:spPr>
        <p:txBody>
          <a:bodyPr/>
          <a:lstStyle/>
          <a:p>
            <a:r>
              <a:rPr lang="en-US" dirty="0" smtClean="0"/>
              <a:t>    What’s a relational database?</a:t>
            </a:r>
            <a:endParaRPr lang="en-US" dirty="0"/>
          </a:p>
        </p:txBody>
      </p:sp>
    </p:spTree>
    <p:extLst>
      <p:ext uri="{BB962C8B-B14F-4D97-AF65-F5344CB8AC3E}">
        <p14:creationId xmlns:p14="http://schemas.microsoft.com/office/powerpoint/2010/main" val="1627503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relational database? Optimal:</a:t>
            </a:r>
            <a:endParaRPr lang="en-US" dirty="0"/>
          </a:p>
        </p:txBody>
      </p:sp>
      <p:sp>
        <p:nvSpPr>
          <p:cNvPr id="3" name="Content Placeholder 2"/>
          <p:cNvSpPr>
            <a:spLocks noGrp="1"/>
          </p:cNvSpPr>
          <p:nvPr>
            <p:ph sz="quarter" idx="10"/>
          </p:nvPr>
        </p:nvSpPr>
        <p:spPr/>
        <p:txBody>
          <a:bodyPr/>
          <a:lstStyle/>
          <a:p>
            <a:r>
              <a:rPr lang="en-US" dirty="0" smtClean="0"/>
              <a:t>Robust, stable, years of proving itself</a:t>
            </a:r>
          </a:p>
          <a:p>
            <a:r>
              <a:rPr lang="en-US" dirty="0" smtClean="0"/>
              <a:t>Homogeneous data conforms to a structured / rigid schema</a:t>
            </a:r>
          </a:p>
          <a:p>
            <a:r>
              <a:rPr lang="en-US" dirty="0" smtClean="0"/>
              <a:t>Flexible query-ability</a:t>
            </a:r>
          </a:p>
          <a:p>
            <a:r>
              <a:rPr lang="en-US" dirty="0" smtClean="0"/>
              <a:t>Very consistent &amp; durable data</a:t>
            </a:r>
          </a:p>
          <a:p>
            <a:r>
              <a:rPr lang="en-US" dirty="0" smtClean="0"/>
              <a:t>ACID transactions</a:t>
            </a:r>
            <a:endParaRPr lang="en-US" dirty="0"/>
          </a:p>
          <a:p>
            <a:endParaRPr lang="en-US" dirty="0" smtClean="0"/>
          </a:p>
        </p:txBody>
      </p:sp>
    </p:spTree>
    <p:extLst>
      <p:ext uri="{BB962C8B-B14F-4D97-AF65-F5344CB8AC3E}">
        <p14:creationId xmlns:p14="http://schemas.microsoft.com/office/powerpoint/2010/main" val="209754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sz="quarter" idx="10"/>
          </p:nvPr>
        </p:nvSpPr>
        <p:spPr/>
        <p:txBody>
          <a:bodyPr/>
          <a:lstStyle/>
          <a:p>
            <a:r>
              <a:rPr lang="en-US" dirty="0" smtClean="0"/>
              <a:t>(Typically) Scale up</a:t>
            </a:r>
          </a:p>
          <a:p>
            <a:r>
              <a:rPr lang="en-US" dirty="0" smtClean="0"/>
              <a:t>Requirement for flexible data</a:t>
            </a:r>
          </a:p>
          <a:p>
            <a:r>
              <a:rPr lang="en-US" dirty="0" smtClean="0"/>
              <a:t>Impedance mismatch (ORM mapping)</a:t>
            </a:r>
          </a:p>
          <a:p>
            <a:endParaRPr lang="en-US" dirty="0" smtClean="0"/>
          </a:p>
        </p:txBody>
      </p:sp>
    </p:spTree>
    <p:extLst>
      <p:ext uri="{BB962C8B-B14F-4D97-AF65-F5344CB8AC3E}">
        <p14:creationId xmlns:p14="http://schemas.microsoft.com/office/powerpoint/2010/main" val="460068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Playing with SQL</a:t>
            </a:r>
            <a:endParaRPr lang="en-US" dirty="0"/>
          </a:p>
        </p:txBody>
      </p:sp>
      <p:sp>
        <p:nvSpPr>
          <p:cNvPr id="3" name="Content Placeholder 2"/>
          <p:cNvSpPr>
            <a:spLocks noGrp="1"/>
          </p:cNvSpPr>
          <p:nvPr>
            <p:ph sz="quarter" idx="10"/>
          </p:nvPr>
        </p:nvSpPr>
        <p:spPr>
          <a:xfrm>
            <a:off x="379413" y="1388226"/>
            <a:ext cx="11525250" cy="1548938"/>
          </a:xfrm>
        </p:spPr>
        <p:txBody>
          <a:bodyPr/>
          <a:lstStyle/>
          <a:p>
            <a:r>
              <a:rPr lang="en-US" dirty="0" smtClean="0"/>
              <a:t>Tables with columns and rows, with relationships to other tables</a:t>
            </a:r>
          </a:p>
          <a:p>
            <a:r>
              <a:rPr lang="en-US" dirty="0" smtClean="0"/>
              <a:t>SQL query language</a:t>
            </a:r>
          </a:p>
          <a:p>
            <a:pPr marL="0" indent="0">
              <a:buNone/>
            </a:pPr>
            <a:endParaRPr lang="en-US" dirty="0"/>
          </a:p>
          <a:p>
            <a:pPr marL="0" indent="0">
              <a:buNone/>
            </a:pPr>
            <a:endParaRPr lang="en-US" dirty="0" smtClean="0">
              <a:latin typeface="Lucida Console" panose="020B0609040504020204" pitchFamily="49" charset="0"/>
            </a:endParaRPr>
          </a:p>
          <a:p>
            <a:pPr marL="0" indent="0">
              <a:buNone/>
            </a:pPr>
            <a:endParaRPr lang="en-US" dirty="0">
              <a:latin typeface="Lucida Console" panose="020B0609040504020204" pitchFamily="49" charset="0"/>
            </a:endParaRPr>
          </a:p>
          <a:p>
            <a:pPr marL="0" indent="0">
              <a:buNone/>
            </a:pPr>
            <a:endParaRPr lang="en-US" dirty="0">
              <a:latin typeface="Lucida Console" panose="020B0609040504020204" pitchFamily="49" charset="0"/>
            </a:endParaRPr>
          </a:p>
        </p:txBody>
      </p:sp>
      <p:sp>
        <p:nvSpPr>
          <p:cNvPr id="4" name="TextBox 3"/>
          <p:cNvSpPr txBox="1"/>
          <p:nvPr/>
        </p:nvSpPr>
        <p:spPr>
          <a:xfrm>
            <a:off x="379413" y="3079688"/>
            <a:ext cx="11812587" cy="2677656"/>
          </a:xfrm>
          <a:prstGeom prst="rect">
            <a:avLst/>
          </a:prstGeom>
          <a:noFill/>
        </p:spPr>
        <p:txBody>
          <a:bodyPr wrap="square" rtlCol="0">
            <a:spAutoFit/>
          </a:bodyPr>
          <a:lstStyle/>
          <a:p>
            <a:r>
              <a:rPr lang="en-US" sz="2800" dirty="0" smtClean="0">
                <a:latin typeface="Lucida Console" panose="020B0609040504020204" pitchFamily="49" charset="0"/>
              </a:rPr>
              <a:t>SELECT </a:t>
            </a:r>
            <a:r>
              <a:rPr lang="en-US" sz="2800" dirty="0" err="1" smtClean="0">
                <a:latin typeface="Lucida Console" panose="020B0609040504020204" pitchFamily="49" charset="0"/>
              </a:rPr>
              <a:t>p.FirstName</a:t>
            </a:r>
            <a:r>
              <a:rPr lang="en-US" sz="2800" dirty="0" smtClean="0">
                <a:latin typeface="Lucida Console" panose="020B0609040504020204" pitchFamily="49" charset="0"/>
              </a:rPr>
              <a:t>, </a:t>
            </a:r>
            <a:r>
              <a:rPr lang="en-US" sz="2800" dirty="0" err="1" smtClean="0">
                <a:latin typeface="Lucida Console" panose="020B0609040504020204" pitchFamily="49" charset="0"/>
              </a:rPr>
              <a:t>p.LastName</a:t>
            </a:r>
            <a:r>
              <a:rPr lang="en-US" sz="2800" dirty="0" smtClean="0">
                <a:latin typeface="Lucida Console" panose="020B0609040504020204" pitchFamily="49" charset="0"/>
              </a:rPr>
              <a:t>, </a:t>
            </a:r>
            <a:r>
              <a:rPr lang="en-US" sz="2800" dirty="0" err="1" smtClean="0">
                <a:latin typeface="Lucida Console" panose="020B0609040504020204" pitchFamily="49" charset="0"/>
              </a:rPr>
              <a:t>c.Number</a:t>
            </a:r>
            <a:r>
              <a:rPr lang="en-US" sz="2800" dirty="0" smtClean="0">
                <a:latin typeface="Lucida Console" panose="020B0609040504020204" pitchFamily="49" charset="0"/>
              </a:rPr>
              <a:t>, </a:t>
            </a:r>
            <a:r>
              <a:rPr lang="en-US" sz="2800" dirty="0" err="1" smtClean="0">
                <a:latin typeface="Lucida Console" panose="020B0609040504020204" pitchFamily="49" charset="0"/>
              </a:rPr>
              <a:t>a.City</a:t>
            </a:r>
            <a:endParaRPr lang="en-US" sz="2800" dirty="0" smtClean="0">
              <a:latin typeface="Lucida Console" panose="020B0609040504020204" pitchFamily="49" charset="0"/>
            </a:endParaRPr>
          </a:p>
          <a:p>
            <a:r>
              <a:rPr lang="en-US" sz="2800" dirty="0" smtClean="0">
                <a:latin typeface="Lucida Console" panose="020B0609040504020204" pitchFamily="49" charset="0"/>
              </a:rPr>
              <a:t>FROM Person p</a:t>
            </a:r>
          </a:p>
          <a:p>
            <a:r>
              <a:rPr lang="en-US" sz="2800" dirty="0" smtClean="0">
                <a:latin typeface="Lucida Console" panose="020B0609040504020204" pitchFamily="49" charset="0"/>
              </a:rPr>
              <a:t>INNER JOIN </a:t>
            </a:r>
            <a:r>
              <a:rPr lang="en-US" sz="2800" dirty="0" err="1" smtClean="0">
                <a:latin typeface="Lucida Console" panose="020B0609040504020204" pitchFamily="49" charset="0"/>
              </a:rPr>
              <a:t>ContactDetails</a:t>
            </a:r>
            <a:r>
              <a:rPr lang="en-US" sz="2800" dirty="0" smtClean="0">
                <a:latin typeface="Lucida Console" panose="020B0609040504020204" pitchFamily="49" charset="0"/>
              </a:rPr>
              <a:t> c ON </a:t>
            </a:r>
            <a:r>
              <a:rPr lang="en-US" sz="2800" dirty="0" err="1" smtClean="0">
                <a:latin typeface="Lucida Console" panose="020B0609040504020204" pitchFamily="49" charset="0"/>
              </a:rPr>
              <a:t>c.PersonId</a:t>
            </a:r>
            <a:r>
              <a:rPr lang="en-US" sz="2800" dirty="0" smtClean="0">
                <a:latin typeface="Lucida Console" panose="020B0609040504020204" pitchFamily="49" charset="0"/>
              </a:rPr>
              <a:t> = </a:t>
            </a:r>
            <a:r>
              <a:rPr lang="en-US" sz="2800" dirty="0" err="1" smtClean="0">
                <a:latin typeface="Lucida Console" panose="020B0609040504020204" pitchFamily="49" charset="0"/>
              </a:rPr>
              <a:t>p.Id</a:t>
            </a:r>
            <a:endParaRPr lang="en-US" sz="2800" dirty="0" smtClean="0">
              <a:latin typeface="Lucida Console" panose="020B0609040504020204" pitchFamily="49" charset="0"/>
            </a:endParaRPr>
          </a:p>
          <a:p>
            <a:r>
              <a:rPr lang="en-US" sz="2800" dirty="0" smtClean="0">
                <a:latin typeface="Lucida Console" panose="020B0609040504020204" pitchFamily="49" charset="0"/>
              </a:rPr>
              <a:t>INNER JOIN Address a ON </a:t>
            </a:r>
            <a:r>
              <a:rPr lang="en-US" sz="2800" dirty="0" err="1" smtClean="0">
                <a:latin typeface="Lucida Console" panose="020B0609040504020204" pitchFamily="49" charset="0"/>
              </a:rPr>
              <a:t>a.PersonId</a:t>
            </a:r>
            <a:r>
              <a:rPr lang="en-US" sz="2800" dirty="0" smtClean="0">
                <a:latin typeface="Lucida Console" panose="020B0609040504020204" pitchFamily="49" charset="0"/>
              </a:rPr>
              <a:t> = </a:t>
            </a:r>
            <a:r>
              <a:rPr lang="en-US" sz="2800" dirty="0" err="1" smtClean="0">
                <a:latin typeface="Lucida Console" panose="020B0609040504020204" pitchFamily="49" charset="0"/>
              </a:rPr>
              <a:t>p.Id</a:t>
            </a:r>
            <a:endParaRPr lang="en-US" sz="2800" dirty="0" smtClean="0">
              <a:latin typeface="Lucida Console" panose="020B0609040504020204" pitchFamily="49" charset="0"/>
            </a:endParaRPr>
          </a:p>
          <a:p>
            <a:r>
              <a:rPr lang="en-US" sz="2800" dirty="0" smtClean="0">
                <a:latin typeface="Lucida Console" panose="020B0609040504020204" pitchFamily="49" charset="0"/>
              </a:rPr>
              <a:t>WHERE </a:t>
            </a:r>
            <a:r>
              <a:rPr lang="en-US" sz="2800" dirty="0" err="1" smtClean="0">
                <a:latin typeface="Lucida Console" panose="020B0609040504020204" pitchFamily="49" charset="0"/>
              </a:rPr>
              <a:t>p.Language</a:t>
            </a:r>
            <a:r>
              <a:rPr lang="en-US" sz="2800" dirty="0" smtClean="0">
                <a:latin typeface="Lucida Console" panose="020B0609040504020204" pitchFamily="49" charset="0"/>
              </a:rPr>
              <a:t> != “</a:t>
            </a:r>
            <a:r>
              <a:rPr lang="en-US" sz="2800" dirty="0" err="1" smtClean="0">
                <a:latin typeface="Lucida Console" panose="020B0609040504020204" pitchFamily="49" charset="0"/>
              </a:rPr>
              <a:t>eng</a:t>
            </a:r>
            <a:r>
              <a:rPr lang="en-US" sz="2800" dirty="0" smtClean="0">
                <a:latin typeface="Lucida Console" panose="020B0609040504020204" pitchFamily="49" charset="0"/>
              </a:rPr>
              <a:t>-us”</a:t>
            </a:r>
          </a:p>
          <a:p>
            <a:r>
              <a:rPr lang="en-US" sz="2800" dirty="0" smtClean="0">
                <a:latin typeface="Lucida Console" panose="020B0609040504020204" pitchFamily="49" charset="0"/>
              </a:rPr>
              <a:t>ORDER BY </a:t>
            </a:r>
            <a:r>
              <a:rPr lang="en-US" sz="2800" dirty="0" err="1" smtClean="0">
                <a:latin typeface="Lucida Console" panose="020B0609040504020204" pitchFamily="49" charset="0"/>
              </a:rPr>
              <a:t>a.City</a:t>
            </a:r>
            <a:r>
              <a:rPr lang="en-US" sz="2800" dirty="0" smtClean="0">
                <a:latin typeface="Lucida Console" panose="020B0609040504020204" pitchFamily="49" charset="0"/>
              </a:rPr>
              <a:t>, </a:t>
            </a:r>
            <a:r>
              <a:rPr lang="en-US" sz="2800" dirty="0" err="1" smtClean="0">
                <a:latin typeface="Lucida Console" panose="020B0609040504020204" pitchFamily="49" charset="0"/>
              </a:rPr>
              <a:t>p.LastName</a:t>
            </a:r>
            <a:endParaRPr lang="en-US" sz="2800" dirty="0">
              <a:latin typeface="Lucida Console" panose="020B0609040504020204" pitchFamily="49" charset="0"/>
            </a:endParaRPr>
          </a:p>
        </p:txBody>
      </p:sp>
    </p:spTree>
    <p:extLst>
      <p:ext uri="{BB962C8B-B14F-4D97-AF65-F5344CB8AC3E}">
        <p14:creationId xmlns:p14="http://schemas.microsoft.com/office/powerpoint/2010/main" val="867357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sz="quarter" idx="10"/>
          </p:nvPr>
        </p:nvSpPr>
        <p:spPr/>
        <p:txBody>
          <a:bodyPr/>
          <a:lstStyle/>
          <a:p>
            <a:r>
              <a:rPr lang="en-US" dirty="0" err="1" smtClean="0"/>
              <a:t>PaaS</a:t>
            </a:r>
            <a:endParaRPr lang="en-US" dirty="0"/>
          </a:p>
          <a:p>
            <a:pPr lvl="1"/>
            <a:r>
              <a:rPr lang="en-US" dirty="0" smtClean="0"/>
              <a:t>Azure SQL Database</a:t>
            </a:r>
          </a:p>
          <a:p>
            <a:pPr lvl="1"/>
            <a:r>
              <a:rPr lang="en-US" dirty="0" smtClean="0"/>
              <a:t>MySQL</a:t>
            </a:r>
          </a:p>
          <a:p>
            <a:r>
              <a:rPr lang="en-US" dirty="0" smtClean="0"/>
              <a:t>IaaS</a:t>
            </a:r>
          </a:p>
          <a:p>
            <a:pPr lvl="1"/>
            <a:r>
              <a:rPr lang="en-US" dirty="0" smtClean="0"/>
              <a:t>SQL Server on VMs</a:t>
            </a:r>
          </a:p>
          <a:p>
            <a:pPr lvl="1"/>
            <a:r>
              <a:rPr lang="en-US" dirty="0" smtClean="0"/>
              <a:t>Oracle Database</a:t>
            </a:r>
          </a:p>
          <a:p>
            <a:pPr lvl="1"/>
            <a:r>
              <a:rPr lang="en-US" dirty="0" smtClean="0"/>
              <a:t>MySQL</a:t>
            </a:r>
          </a:p>
          <a:p>
            <a:pPr lvl="1"/>
            <a:r>
              <a:rPr lang="en-US" dirty="0" smtClean="0"/>
              <a:t>PostgreSQL</a:t>
            </a:r>
          </a:p>
          <a:p>
            <a:pPr lvl="1"/>
            <a:r>
              <a:rPr lang="en-US" dirty="0" smtClean="0"/>
              <a:t>And so many more ….</a:t>
            </a:r>
          </a:p>
          <a:p>
            <a:pPr lvl="1"/>
            <a:endParaRPr lang="en-US" dirty="0"/>
          </a:p>
        </p:txBody>
      </p:sp>
    </p:spTree>
    <p:extLst>
      <p:ext uri="{BB962C8B-B14F-4D97-AF65-F5344CB8AC3E}">
        <p14:creationId xmlns:p14="http://schemas.microsoft.com/office/powerpoint/2010/main" val="773117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databases</a:t>
            </a:r>
            <a:endParaRPr lang="en-US" dirty="0"/>
          </a:p>
        </p:txBody>
      </p:sp>
    </p:spTree>
    <p:extLst>
      <p:ext uri="{BB962C8B-B14F-4D97-AF65-F5344CB8AC3E}">
        <p14:creationId xmlns:p14="http://schemas.microsoft.com/office/powerpoint/2010/main" val="154399156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key/value store?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smtClean="0"/>
              <a:t>Effectively, this -&gt; </a:t>
            </a:r>
            <a:endParaRPr lang="en-US" sz="4400" dirty="0"/>
          </a:p>
        </p:txBody>
      </p:sp>
      <p:sp>
        <p:nvSpPr>
          <p:cNvPr id="7" name="TextBox 6"/>
          <p:cNvSpPr txBox="1"/>
          <p:nvPr/>
        </p:nvSpPr>
        <p:spPr>
          <a:xfrm>
            <a:off x="1121632" y="4297262"/>
            <a:ext cx="4764831" cy="1569660"/>
          </a:xfrm>
          <a:prstGeom prst="rect">
            <a:avLst/>
          </a:prstGeom>
          <a:noFill/>
        </p:spPr>
        <p:txBody>
          <a:bodyPr wrap="none" rtlCol="0">
            <a:spAutoFit/>
          </a:bodyPr>
          <a:lstStyle/>
          <a:p>
            <a:r>
              <a:rPr lang="en-US" sz="3200" dirty="0" smtClean="0"/>
              <a:t>You have some form of </a:t>
            </a:r>
            <a:r>
              <a:rPr lang="en-US" sz="3200" u="sng" dirty="0" smtClean="0"/>
              <a:t>Key</a:t>
            </a:r>
            <a:r>
              <a:rPr lang="en-US" sz="3200" dirty="0" smtClean="0"/>
              <a:t>,</a:t>
            </a:r>
            <a:br>
              <a:rPr lang="en-US" sz="3200" dirty="0" smtClean="0"/>
            </a:br>
            <a:r>
              <a:rPr lang="en-US" sz="3200" dirty="0" smtClean="0"/>
              <a:t>Which you use to look-up</a:t>
            </a:r>
            <a:br>
              <a:rPr lang="en-US" sz="3200" dirty="0" smtClean="0"/>
            </a:br>
            <a:r>
              <a:rPr lang="en-US" sz="3200" dirty="0" smtClean="0"/>
              <a:t>an opaque </a:t>
            </a:r>
            <a:r>
              <a:rPr lang="en-US" sz="3200" u="sng" dirty="0" smtClean="0"/>
              <a:t>Value</a:t>
            </a:r>
            <a:endParaRPr lang="en-US" sz="3200" u="sng" dirty="0"/>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Key/Value store?</a:t>
            </a:r>
            <a:endParaRPr lang="en-US" dirty="0"/>
          </a:p>
        </p:txBody>
      </p:sp>
      <p:sp>
        <p:nvSpPr>
          <p:cNvPr id="3" name="Content Placeholder 2"/>
          <p:cNvSpPr>
            <a:spLocks noGrp="1"/>
          </p:cNvSpPr>
          <p:nvPr>
            <p:ph type="body" sz="quarter" idx="10"/>
          </p:nvPr>
        </p:nvSpPr>
        <p:spPr/>
        <p:txBody>
          <a:bodyPr/>
          <a:lstStyle/>
          <a:p>
            <a:r>
              <a:rPr lang="en-US" dirty="0" smtClean="0"/>
              <a:t>Very rapid, discreet look-ups</a:t>
            </a:r>
          </a:p>
          <a:p>
            <a:r>
              <a:rPr lang="en-US" dirty="0" smtClean="0"/>
              <a:t>When you always know the </a:t>
            </a:r>
            <a:r>
              <a:rPr lang="en-US" u="sng" dirty="0" smtClean="0"/>
              <a:t>Key</a:t>
            </a:r>
          </a:p>
          <a:p>
            <a:r>
              <a:rPr lang="en-US" dirty="0" smtClean="0"/>
              <a:t>When you only ever query by </a:t>
            </a:r>
            <a:r>
              <a:rPr lang="en-US" u="sng" dirty="0" smtClean="0"/>
              <a:t>Key</a:t>
            </a:r>
          </a:p>
        </p:txBody>
      </p:sp>
    </p:spTree>
    <p:extLst>
      <p:ext uri="{BB962C8B-B14F-4D97-AF65-F5344CB8AC3E}">
        <p14:creationId xmlns:p14="http://schemas.microsoft.com/office/powerpoint/2010/main" val="192720286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7" name="Content Placeholder 6"/>
          <p:cNvSpPr>
            <a:spLocks noGrp="1"/>
          </p:cNvSpPr>
          <p:nvPr>
            <p:ph type="body" sz="quarter" idx="10"/>
          </p:nvPr>
        </p:nvSpPr>
        <p:spPr/>
        <p:txBody>
          <a:bodyPr>
            <a:normAutofit fontScale="25000" lnSpcReduction="20000"/>
          </a:bodyPr>
          <a:lstStyle/>
          <a:p>
            <a:pPr marL="0" indent="0">
              <a:buNone/>
            </a:pPr>
            <a:r>
              <a:rPr lang="en-GB" sz="16000" dirty="0" smtClean="0"/>
              <a:t>Data landscape</a:t>
            </a:r>
          </a:p>
          <a:p>
            <a:pPr marL="0" indent="0">
              <a:buNone/>
            </a:pPr>
            <a:r>
              <a:rPr lang="en-GB" sz="16000" dirty="0" smtClean="0"/>
              <a:t>Azure and data</a:t>
            </a:r>
          </a:p>
          <a:p>
            <a:pPr marL="457046" lvl="1" indent="0">
              <a:buNone/>
            </a:pPr>
            <a:r>
              <a:rPr lang="en-GB" sz="12800" dirty="0" smtClean="0"/>
              <a:t>Key/value</a:t>
            </a:r>
          </a:p>
          <a:p>
            <a:pPr marL="457046" lvl="1" indent="0">
              <a:buNone/>
            </a:pPr>
            <a:r>
              <a:rPr lang="en-GB" sz="12800" dirty="0" smtClean="0"/>
              <a:t>Document</a:t>
            </a:r>
          </a:p>
          <a:p>
            <a:pPr marL="457046" lvl="1" indent="0">
              <a:buNone/>
            </a:pPr>
            <a:r>
              <a:rPr lang="en-GB" sz="12800" dirty="0" smtClean="0"/>
              <a:t>Graph</a:t>
            </a:r>
          </a:p>
          <a:p>
            <a:pPr marL="457046" lvl="1" indent="0">
              <a:buNone/>
            </a:pPr>
            <a:r>
              <a:rPr lang="en-GB" sz="12800" dirty="0" smtClean="0"/>
              <a:t>Column</a:t>
            </a:r>
          </a:p>
          <a:p>
            <a:pPr marL="457046" lvl="1" indent="0">
              <a:buNone/>
            </a:pPr>
            <a:r>
              <a:rPr lang="en-GB" sz="12800" dirty="0" smtClean="0"/>
              <a:t>Polyglot persistence</a:t>
            </a:r>
          </a:p>
        </p:txBody>
      </p:sp>
    </p:spTree>
    <p:extLst>
      <p:ext uri="{BB962C8B-B14F-4D97-AF65-F5344CB8AC3E}">
        <p14:creationId xmlns:p14="http://schemas.microsoft.com/office/powerpoint/2010/main" val="3183499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type="body" sz="quarter" idx="10"/>
          </p:nvPr>
        </p:nvSpPr>
        <p:spPr/>
        <p:txBody>
          <a:bodyPr/>
          <a:lstStyle/>
          <a:p>
            <a:r>
              <a:rPr lang="en-US" dirty="0" smtClean="0"/>
              <a:t>Searching on properties within the </a:t>
            </a:r>
            <a:r>
              <a:rPr lang="en-US" u="sng" dirty="0" smtClean="0"/>
              <a:t>Value</a:t>
            </a:r>
          </a:p>
          <a:p>
            <a:r>
              <a:rPr lang="en-US" dirty="0" smtClean="0"/>
              <a:t>Complex queries</a:t>
            </a:r>
          </a:p>
        </p:txBody>
      </p:sp>
    </p:spTree>
    <p:extLst>
      <p:ext uri="{BB962C8B-B14F-4D97-AF65-F5344CB8AC3E}">
        <p14:creationId xmlns:p14="http://schemas.microsoft.com/office/powerpoint/2010/main" val="193745424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smtClean="0"/>
              <a:t>PaaS</a:t>
            </a:r>
            <a:endParaRPr lang="en-US" sz="4000" dirty="0"/>
          </a:p>
          <a:p>
            <a:pPr lvl="2"/>
            <a:r>
              <a:rPr lang="en-US" sz="3600" dirty="0" smtClean="0"/>
              <a:t>Azure Table Storage</a:t>
            </a:r>
          </a:p>
          <a:p>
            <a:pPr lvl="2"/>
            <a:r>
              <a:rPr lang="en-US" sz="3600" dirty="0" err="1" smtClean="0"/>
              <a:t>Redis</a:t>
            </a:r>
            <a:r>
              <a:rPr lang="en-US" sz="3600" dirty="0" smtClean="0"/>
              <a:t> Cache service</a:t>
            </a:r>
            <a:endParaRPr lang="en-US" dirty="0" smtClean="0"/>
          </a:p>
          <a:p>
            <a:r>
              <a:rPr lang="en-US" dirty="0" err="1" smtClean="0"/>
              <a:t>IaaS</a:t>
            </a:r>
            <a:endParaRPr lang="en-US" dirty="0" smtClean="0"/>
          </a:p>
          <a:p>
            <a:pPr lvl="2"/>
            <a:r>
              <a:rPr lang="en-US" sz="3600" dirty="0" err="1" smtClean="0"/>
              <a:t>Redis</a:t>
            </a:r>
            <a:endParaRPr lang="en-US" sz="3600" dirty="0" smtClean="0"/>
          </a:p>
          <a:p>
            <a:pPr lvl="2"/>
            <a:r>
              <a:rPr lang="en-US" sz="3600" dirty="0" err="1" smtClean="0"/>
              <a:t>Riak</a:t>
            </a:r>
            <a:endParaRPr lang="en-US" sz="3600" dirty="0" smtClean="0"/>
          </a:p>
          <a:p>
            <a:pPr lvl="2"/>
            <a:r>
              <a:rPr lang="en-US" sz="3600" dirty="0" err="1" smtClean="0"/>
              <a:t>Memcached</a:t>
            </a:r>
            <a:endParaRPr lang="en-US" sz="3600" dirty="0" smtClean="0"/>
          </a:p>
          <a:p>
            <a:pPr lvl="2"/>
            <a:r>
              <a:rPr lang="en-US" sz="3600" dirty="0" smtClean="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Tree>
    <p:extLst>
      <p:ext uri="{BB962C8B-B14F-4D97-AF65-F5344CB8AC3E}">
        <p14:creationId xmlns:p14="http://schemas.microsoft.com/office/powerpoint/2010/main" val="4708724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smtClean="0"/>
              <a:t>NOT</a:t>
            </a:r>
            <a:r>
              <a:rPr lang="en-US" sz="3200" dirty="0" smtClean="0"/>
              <a:t> for this kind of document !</a:t>
            </a:r>
            <a:endParaRPr lang="en-US" sz="3200" dirty="0"/>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smtClean="0"/>
              <a:t>For </a:t>
            </a:r>
            <a:r>
              <a:rPr lang="en-US" sz="3200" u="sng" dirty="0" smtClean="0"/>
              <a:t>this </a:t>
            </a:r>
            <a:r>
              <a:rPr lang="en-US" sz="3200" dirty="0" smtClean="0"/>
              <a:t>kind of document -</a:t>
            </a:r>
            <a:endParaRPr lang="en-US" sz="3200" dirty="0"/>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smtClean="0">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77813" y="1427918"/>
            <a:ext cx="11525250" cy="5290388"/>
          </a:xfrm>
        </p:spPr>
        <p:txBody>
          <a:bodyPr/>
          <a:lstStyle/>
          <a:p>
            <a:r>
              <a:rPr lang="en-US" dirty="0" smtClean="0"/>
              <a:t>Part of the NoSQL family of databases</a:t>
            </a:r>
          </a:p>
          <a:p>
            <a:r>
              <a:rPr lang="en-US" dirty="0" smtClean="0"/>
              <a:t>Built for simplicity, scale and performance</a:t>
            </a:r>
          </a:p>
          <a:p>
            <a:r>
              <a:rPr lang="en-US" dirty="0" smtClean="0"/>
              <a:t>Non-relational, no schema enforced</a:t>
            </a:r>
          </a:p>
          <a:p>
            <a:r>
              <a:rPr lang="en-US" dirty="0" smtClean="0"/>
              <a:t>Flexible query options</a:t>
            </a:r>
          </a:p>
        </p:txBody>
      </p:sp>
      <p:sp>
        <p:nvSpPr>
          <p:cNvPr id="3" name="Title 2"/>
          <p:cNvSpPr>
            <a:spLocks noGrp="1"/>
          </p:cNvSpPr>
          <p:nvPr>
            <p:ph type="title"/>
          </p:nvPr>
        </p:nvSpPr>
        <p:spPr>
          <a:xfrm>
            <a:off x="-367266" y="182215"/>
            <a:ext cx="11416266" cy="1063487"/>
          </a:xfrm>
        </p:spPr>
        <p:txBody>
          <a:bodyPr/>
          <a:lstStyle/>
          <a:p>
            <a:r>
              <a:rPr lang="en-US" dirty="0" smtClean="0"/>
              <a:t>    What’s a document database?</a:t>
            </a:r>
            <a:endParaRPr lang="en-US" dirty="0"/>
          </a:p>
        </p:txBody>
      </p:sp>
    </p:spTree>
    <p:extLst>
      <p:ext uri="{BB962C8B-B14F-4D97-AF65-F5344CB8AC3E}">
        <p14:creationId xmlns:p14="http://schemas.microsoft.com/office/powerpoint/2010/main" val="1302010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Appeal</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Promotes code first development</a:t>
            </a:r>
          </a:p>
          <a:p>
            <a:r>
              <a:rPr lang="en-US" sz="3600" dirty="0"/>
              <a:t>Resilient to iterative schema changes</a:t>
            </a:r>
          </a:p>
          <a:p>
            <a:r>
              <a:rPr lang="en-US" sz="3600" dirty="0"/>
              <a:t>Richer </a:t>
            </a:r>
            <a:r>
              <a:rPr lang="en-US" sz="3600" dirty="0" smtClean="0"/>
              <a:t>query </a:t>
            </a:r>
            <a:r>
              <a:rPr lang="en-US" sz="3600" dirty="0"/>
              <a:t>and </a:t>
            </a:r>
            <a:r>
              <a:rPr lang="en-US" sz="3600" dirty="0" smtClean="0"/>
              <a:t>indexing </a:t>
            </a:r>
            <a:r>
              <a:rPr lang="en-US" sz="3600" dirty="0"/>
              <a:t>(compared to KV stores) </a:t>
            </a:r>
          </a:p>
          <a:p>
            <a:r>
              <a:rPr lang="en-US" sz="3600" dirty="0"/>
              <a:t>Low impedance as object </a:t>
            </a:r>
            <a:r>
              <a:rPr lang="en-US" sz="3600" dirty="0" smtClean="0"/>
              <a:t>/ JSON </a:t>
            </a:r>
            <a:r>
              <a:rPr lang="en-US" sz="3600" dirty="0"/>
              <a:t>store; no ORM required</a:t>
            </a:r>
          </a:p>
          <a:p>
            <a:r>
              <a:rPr lang="en-US" sz="3600" dirty="0" smtClean="0"/>
              <a:t>It </a:t>
            </a:r>
            <a:r>
              <a:rPr lang="en-US" sz="3600" dirty="0"/>
              <a:t>just </a:t>
            </a:r>
            <a:r>
              <a:rPr lang="en-US" sz="3600" dirty="0" smtClean="0"/>
              <a:t>works</a:t>
            </a:r>
          </a:p>
          <a:p>
            <a:r>
              <a:rPr lang="en-US" sz="3600" dirty="0" smtClean="0"/>
              <a:t>It’s fast (to get going, and in </a:t>
            </a:r>
            <a:r>
              <a:rPr lang="en-US" sz="3600" dirty="0" err="1" smtClean="0"/>
              <a:t>txs</a:t>
            </a:r>
            <a:r>
              <a:rPr lang="en-US" sz="3600" dirty="0" smtClean="0"/>
              <a:t>)</a:t>
            </a:r>
            <a:endParaRPr lang="en-US" sz="3600" dirty="0"/>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 and Applicability</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a:t>
            </a:r>
            <a:r>
              <a:rPr lang="en-US" sz="3600" dirty="0" smtClean="0"/>
              <a:t>Web</a:t>
            </a:r>
            <a:endParaRPr lang="en-US" sz="3600" dirty="0"/>
          </a:p>
          <a:p>
            <a:r>
              <a:rPr lang="en-US" sz="3600" dirty="0"/>
              <a:t>User data </a:t>
            </a:r>
            <a:r>
              <a:rPr lang="en-US" sz="3600" dirty="0" smtClean="0"/>
              <a:t>store</a:t>
            </a:r>
          </a:p>
          <a:p>
            <a:r>
              <a:rPr lang="en-US" sz="3600" dirty="0" err="1" smtClean="0"/>
              <a:t>IoT</a:t>
            </a:r>
            <a:r>
              <a:rPr lang="en-US" sz="3600" dirty="0" smtClean="0"/>
              <a:t> scenarios</a:t>
            </a:r>
          </a:p>
          <a:p>
            <a:r>
              <a:rPr lang="en-US" sz="3600" dirty="0" smtClean="0"/>
              <a:t>Event </a:t>
            </a:r>
            <a:r>
              <a:rPr lang="en-US" sz="3600" dirty="0"/>
              <a:t>workflow and logging</a:t>
            </a:r>
          </a:p>
          <a:p>
            <a:r>
              <a:rPr lang="en-US" sz="3600" dirty="0"/>
              <a:t>Data ingestion and </a:t>
            </a:r>
            <a:r>
              <a:rPr lang="en-US" sz="3600" dirty="0" smtClean="0"/>
              <a:t>presentation</a:t>
            </a:r>
            <a:endParaRPr lang="en-US" sz="3600" dirty="0"/>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 use</a:t>
            </a:r>
            <a:endParaRPr lang="en-US" dirty="0"/>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a:t>
            </a:r>
            <a:r>
              <a:rPr lang="en-US" sz="3600" dirty="0" smtClean="0"/>
              <a:t>omplex relational data</a:t>
            </a:r>
          </a:p>
          <a:p>
            <a:r>
              <a:rPr lang="en-US" sz="3600" dirty="0" smtClean="0"/>
              <a:t>Complex map/reduce aggregations</a:t>
            </a:r>
          </a:p>
          <a:p>
            <a:r>
              <a:rPr lang="en-US" sz="3600" dirty="0" smtClean="0"/>
              <a:t>Distributed transactions</a:t>
            </a:r>
          </a:p>
          <a:p>
            <a:r>
              <a:rPr lang="en-US" sz="3600" dirty="0" smtClean="0"/>
              <a:t>OLAP</a:t>
            </a:r>
            <a:endParaRPr lang="en-US" sz="3600" dirty="0"/>
          </a:p>
        </p:txBody>
      </p:sp>
    </p:spTree>
    <p:extLst>
      <p:ext uri="{BB962C8B-B14F-4D97-AF65-F5344CB8AC3E}">
        <p14:creationId xmlns:p14="http://schemas.microsoft.com/office/powerpoint/2010/main" val="99299093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smtClean="0"/>
              <a:t>PaaS</a:t>
            </a:r>
            <a:endParaRPr lang="en-US" sz="4000" dirty="0" smtClean="0"/>
          </a:p>
          <a:p>
            <a:pPr lvl="2"/>
            <a:r>
              <a:rPr lang="en-US" sz="3600" dirty="0" smtClean="0"/>
              <a:t>Azure DocumentDB</a:t>
            </a:r>
          </a:p>
          <a:p>
            <a:pPr lvl="2"/>
            <a:r>
              <a:rPr lang="en-US" sz="3600" dirty="0" err="1" smtClean="0"/>
              <a:t>mLab</a:t>
            </a:r>
            <a:r>
              <a:rPr lang="en-US" sz="3600" dirty="0" smtClean="0"/>
              <a:t>, </a:t>
            </a:r>
            <a:r>
              <a:rPr lang="en-US" sz="3600" dirty="0" err="1" smtClean="0"/>
              <a:t>MongoDB</a:t>
            </a:r>
            <a:r>
              <a:rPr lang="en-US" sz="3600" dirty="0" smtClean="0"/>
              <a:t>, Compose</a:t>
            </a:r>
          </a:p>
          <a:p>
            <a:pPr lvl="2"/>
            <a:r>
              <a:rPr lang="en-US" sz="3600" dirty="0" err="1" smtClean="0"/>
              <a:t>RavenHQ</a:t>
            </a:r>
            <a:endParaRPr lang="en-US" sz="3600" dirty="0" smtClean="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Landscape</a:t>
            </a:r>
            <a:endParaRPr lang="en-US" dirty="0"/>
          </a:p>
        </p:txBody>
      </p:sp>
    </p:spTree>
    <p:extLst>
      <p:ext uri="{BB962C8B-B14F-4D97-AF65-F5344CB8AC3E}">
        <p14:creationId xmlns:p14="http://schemas.microsoft.com/office/powerpoint/2010/main" val="178993704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a:t>
            </a:r>
            <a:r>
              <a:rPr lang="en-US" dirty="0" err="1" smtClean="0"/>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smtClean="0">
                <a:latin typeface="Lucida Console" panose="020B0609040504020204" pitchFamily="49" charset="0"/>
              </a:rPr>
              <a:t>"</a:t>
            </a:r>
            <a:endParaRPr lang="en-US" sz="2800" dirty="0">
              <a:latin typeface="Lucida Console" panose="020B0609040504020204" pitchFamily="49" charset="0"/>
            </a:endParaRP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Tree>
    <p:extLst>
      <p:ext uri="{BB962C8B-B14F-4D97-AF65-F5344CB8AC3E}">
        <p14:creationId xmlns:p14="http://schemas.microsoft.com/office/powerpoint/2010/main" val="92801299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smtClean="0"/>
              <a:t>Nodes and relationships</a:t>
            </a:r>
          </a:p>
          <a:p>
            <a:r>
              <a:rPr lang="en-US" sz="3600" dirty="0" smtClean="0"/>
              <a:t>And properties</a:t>
            </a:r>
          </a:p>
          <a:p>
            <a:r>
              <a:rPr lang="en-US" sz="3600" dirty="0" smtClean="0"/>
              <a:t>And all the query stuff</a:t>
            </a:r>
            <a:endParaRPr lang="en-US" sz="3600" dirty="0"/>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Maybe I should see that movie…</a:t>
            </a:r>
            <a:endParaRPr lang="en-US" sz="3600" dirty="0"/>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 reviewed that movie!</a:t>
            </a:r>
            <a:endParaRPr lang="en-US" sz="3600" dirty="0"/>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smtClean="0"/>
              <a:t>Friends with</a:t>
            </a:r>
            <a:endParaRPr lang="en-US" sz="4800" dirty="0"/>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smtClean="0"/>
              <a:t>Reviewed</a:t>
            </a:r>
            <a:endParaRPr lang="en-US" sz="4800"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Ideal for complex connections</a:t>
            </a:r>
          </a:p>
          <a:p>
            <a:r>
              <a:rPr lang="en-US" dirty="0" smtClean="0"/>
              <a:t>Easy navigation between things (nodes) and connections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Less-than-optimal:</a:t>
            </a:r>
            <a:endParaRPr lang="en-US" dirty="0"/>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4" name="Text Placeholder 3"/>
          <p:cNvSpPr>
            <a:spLocks noGrp="1"/>
          </p:cNvSpPr>
          <p:nvPr>
            <p:ph type="body" sz="quarter" idx="10"/>
          </p:nvPr>
        </p:nvSpPr>
        <p:spPr>
          <a:xfrm>
            <a:off x="269241" y="1189176"/>
            <a:ext cx="5378548" cy="1837939"/>
          </a:xfrm>
        </p:spPr>
        <p:txBody>
          <a:bodyPr/>
          <a:lstStyle/>
          <a:p>
            <a:r>
              <a:rPr lang="en-US" dirty="0" err="1" smtClean="0"/>
              <a:t>PaaS</a:t>
            </a:r>
            <a:endParaRPr lang="en-US" dirty="0" smtClean="0"/>
          </a:p>
          <a:p>
            <a:pPr lvl="2"/>
            <a:r>
              <a:rPr lang="en-US" sz="3600" dirty="0" smtClean="0"/>
              <a:t>Graph Story</a:t>
            </a:r>
          </a:p>
          <a:p>
            <a:pPr lvl="2"/>
            <a:r>
              <a:rPr lang="en-US" sz="3600" dirty="0" err="1" smtClean="0"/>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smtClean="0"/>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smtClean="0">
                <a:latin typeface="Lucida Console" panose="020B0609040504020204" pitchFamily="49" charset="0"/>
              </a:rPr>
              <a:t>-[:REVIEWED]-&gt;(</a:t>
            </a:r>
            <a:r>
              <a:rPr lang="en-US" sz="3200" dirty="0" err="1" smtClean="0">
                <a:latin typeface="Lucida Console" panose="020B0609040504020204" pitchFamily="49" charset="0"/>
              </a:rPr>
              <a:t>movie:Movie</a:t>
            </a:r>
            <a:r>
              <a:rPr lang="en-US" sz="3200" dirty="0" smtClean="0">
                <a:latin typeface="Lucida Console" panose="020B0609040504020204" pitchFamily="49" charset="0"/>
              </a:rPr>
              <a:t> {</a:t>
            </a:r>
            <a:r>
              <a:rPr lang="en-US" sz="3200" dirty="0" err="1" smtClean="0">
                <a:latin typeface="Lucida Console" panose="020B0609040504020204" pitchFamily="49" charset="0"/>
              </a:rPr>
              <a:t>Title:’Fletch</a:t>
            </a:r>
            <a:r>
              <a:rPr lang="en-US" sz="3200" smtClean="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databases</a:t>
            </a:r>
            <a:endParaRPr lang="en-US" dirty="0"/>
          </a:p>
        </p:txBody>
      </p:sp>
    </p:spTree>
    <p:extLst>
      <p:ext uri="{BB962C8B-B14F-4D97-AF65-F5344CB8AC3E}">
        <p14:creationId xmlns:p14="http://schemas.microsoft.com/office/powerpoint/2010/main" val="22963906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Column stores</a:t>
            </a:r>
            <a:endParaRPr lang="en-US" dirty="0"/>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smtClean="0"/>
              <a:t>Not these columns: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7251" y="1245702"/>
            <a:ext cx="5941807" cy="3955015"/>
          </a:xfrm>
          <a:prstGeom prst="rect">
            <a:avLst/>
          </a:prstGeom>
        </p:spPr>
      </p:pic>
      <p:sp>
        <p:nvSpPr>
          <p:cNvPr id="2" name="TextBox 1"/>
          <p:cNvSpPr txBox="1"/>
          <p:nvPr/>
        </p:nvSpPr>
        <p:spPr>
          <a:xfrm>
            <a:off x="6345936" y="6093839"/>
            <a:ext cx="5846064" cy="584775"/>
          </a:xfrm>
          <a:prstGeom prst="rect">
            <a:avLst/>
          </a:prstGeom>
          <a:noFill/>
        </p:spPr>
        <p:txBody>
          <a:bodyPr wrap="square" rtlCol="0">
            <a:spAutoFit/>
          </a:bodyPr>
          <a:lstStyle/>
          <a:p>
            <a:r>
              <a:rPr lang="en-US" sz="1600" dirty="0" smtClean="0"/>
              <a:t>Photo credit: Will Powell – “Nashville Parthenon – HDR”</a:t>
            </a:r>
          </a:p>
          <a:p>
            <a:r>
              <a:rPr lang="en-US" sz="1600" dirty="0"/>
              <a:t>https://www.flickr.com/photos/powellizer/872909379</a:t>
            </a:r>
            <a:endParaRPr lang="en-US" sz="1600" dirty="0" smtClean="0"/>
          </a:p>
        </p:txBody>
      </p:sp>
    </p:spTree>
    <p:extLst>
      <p:ext uri="{BB962C8B-B14F-4D97-AF65-F5344CB8AC3E}">
        <p14:creationId xmlns:p14="http://schemas.microsoft.com/office/powerpoint/2010/main" val="125154080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much data!</a:t>
            </a:r>
            <a:endParaRPr lang="en-US" dirty="0"/>
          </a:p>
        </p:txBody>
      </p:sp>
      <p:sp>
        <p:nvSpPr>
          <p:cNvPr id="3" name="Content Placeholder 2"/>
          <p:cNvSpPr>
            <a:spLocks noGrp="1"/>
          </p:cNvSpPr>
          <p:nvPr>
            <p:ph type="body" sz="quarter" idx="10"/>
          </p:nvPr>
        </p:nvSpPr>
        <p:spPr>
          <a:xfrm>
            <a:off x="269239" y="1189177"/>
            <a:ext cx="11653523" cy="4346062"/>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endParaRPr lang="en-US" sz="4800" dirty="0"/>
          </a:p>
          <a:p>
            <a:pPr>
              <a:buFontTx/>
              <a:buChar char="-"/>
            </a:pPr>
            <a:r>
              <a:rPr lang="en-US" i="1" dirty="0" smtClean="0"/>
              <a:t>George </a:t>
            </a:r>
            <a:r>
              <a:rPr lang="en-US" i="1" dirty="0"/>
              <a:t>Lee</a:t>
            </a:r>
            <a:r>
              <a:rPr lang="en-US" i="1" dirty="0" smtClean="0"/>
              <a:t>. </a:t>
            </a:r>
            <a:r>
              <a:rPr lang="en-US" i="1" dirty="0"/>
              <a:t>Chief Information Officer, </a:t>
            </a:r>
            <a:r>
              <a:rPr lang="en-US" i="1" dirty="0" smtClean="0"/>
              <a:t/>
            </a:r>
            <a:br>
              <a:rPr lang="en-US" i="1" dirty="0" smtClean="0"/>
            </a:br>
            <a:r>
              <a:rPr lang="en-US" i="1" dirty="0" smtClean="0"/>
              <a:t>Investment </a:t>
            </a:r>
            <a:r>
              <a:rPr lang="en-US" i="1" dirty="0"/>
              <a:t>Banking Division, Goldman </a:t>
            </a:r>
            <a:r>
              <a:rPr lang="en-US" i="1" dirty="0" smtClean="0"/>
              <a:t>Sachs </a:t>
            </a:r>
          </a:p>
        </p:txBody>
      </p:sp>
    </p:spTree>
    <p:extLst>
      <p:ext uri="{BB962C8B-B14F-4D97-AF65-F5344CB8AC3E}">
        <p14:creationId xmlns:p14="http://schemas.microsoft.com/office/powerpoint/2010/main" val="25579891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column store?</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Twitter ID)</a:t>
            </a:r>
          </a:p>
          <a:p>
            <a:pPr marL="0" indent="0">
              <a:buNone/>
            </a:pPr>
            <a:r>
              <a:rPr lang="en-US" dirty="0" smtClean="0"/>
              <a:t>Individual content stored as columns</a:t>
            </a:r>
          </a:p>
          <a:p>
            <a:pPr marL="0" indent="0">
              <a:buNone/>
            </a:pPr>
            <a:r>
              <a:rPr lang="en-US" dirty="0" smtClean="0"/>
              <a:t>Groups of columns comprise a </a:t>
            </a:r>
            <a:r>
              <a:rPr lang="en-US" i="1" dirty="0" smtClean="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Example: Weather data</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weather station ID)</a:t>
            </a:r>
          </a:p>
          <a:p>
            <a:pPr marL="0" indent="0">
              <a:buNone/>
            </a:pPr>
            <a:r>
              <a:rPr lang="en-US" dirty="0" smtClean="0"/>
              <a:t>Columns may have standard or custom names</a:t>
            </a:r>
          </a:p>
          <a:p>
            <a:pPr marL="0" indent="0">
              <a:buNone/>
            </a:pPr>
            <a:r>
              <a:rPr lang="en-US" dirty="0" smtClean="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a16="http://schemas.microsoft.com/office/drawing/2014/main" xmlns="" val="20000"/>
                    </a:ext>
                  </a:extLst>
                </a:gridCol>
                <a:gridCol w="2480235">
                  <a:extLst>
                    <a:ext uri="{9D8B030D-6E8A-4147-A177-3AD203B41FA5}">
                      <a16:colId xmlns:a16="http://schemas.microsoft.com/office/drawing/2014/main" xmlns="" val="20001"/>
                    </a:ext>
                  </a:extLst>
                </a:gridCol>
                <a:gridCol w="2169459">
                  <a:extLst>
                    <a:ext uri="{9D8B030D-6E8A-4147-A177-3AD203B41FA5}">
                      <a16:colId xmlns:a16="http://schemas.microsoft.com/office/drawing/2014/main" xmlns="" val="20002"/>
                    </a:ext>
                  </a:extLst>
                </a:gridCol>
                <a:gridCol w="2456330">
                  <a:extLst>
                    <a:ext uri="{9D8B030D-6E8A-4147-A177-3AD203B41FA5}">
                      <a16:colId xmlns:a16="http://schemas.microsoft.com/office/drawing/2014/main" xmlns="" val="20003"/>
                    </a:ext>
                  </a:extLst>
                </a:gridCol>
                <a:gridCol w="735104">
                  <a:extLst>
                    <a:ext uri="{9D8B030D-6E8A-4147-A177-3AD203B41FA5}">
                      <a16:colId xmlns:a16="http://schemas.microsoft.com/office/drawing/2014/main" xmlns="" val="20004"/>
                    </a:ext>
                  </a:extLst>
                </a:gridCol>
              </a:tblGrid>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0"/>
                  </a:ext>
                </a:extLst>
              </a:tr>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column family?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Very large quantities of data</a:t>
            </a:r>
          </a:p>
          <a:p>
            <a:r>
              <a:rPr lang="en-US" dirty="0" smtClean="0"/>
              <a:t>Queries well-known up-front</a:t>
            </a:r>
          </a:p>
          <a:p>
            <a:r>
              <a:rPr lang="en-US" dirty="0" smtClean="0"/>
              <a:t>Scale and durability</a:t>
            </a:r>
          </a:p>
          <a:p>
            <a:pPr marL="0" indent="0">
              <a:buNone/>
            </a:pPr>
            <a:endParaRPr lang="en-US" dirty="0" smtClean="0"/>
          </a:p>
          <a:p>
            <a:pPr marL="0" indent="0">
              <a:buNone/>
            </a:pPr>
            <a:r>
              <a:rPr lang="en-US" dirty="0" smtClean="0"/>
              <a:t>Non-optimal:</a:t>
            </a:r>
          </a:p>
          <a:p>
            <a:r>
              <a:rPr lang="en-US" dirty="0" smtClean="0"/>
              <a:t>Highly-relational data</a:t>
            </a:r>
          </a:p>
          <a:p>
            <a:r>
              <a:rPr lang="en-US" dirty="0" smtClean="0"/>
              <a:t>Querying on many different properties</a:t>
            </a:r>
            <a:endParaRPr lang="en-US" dirty="0"/>
          </a:p>
        </p:txBody>
      </p:sp>
    </p:spTree>
    <p:extLst>
      <p:ext uri="{BB962C8B-B14F-4D97-AF65-F5344CB8AC3E}">
        <p14:creationId xmlns:p14="http://schemas.microsoft.com/office/powerpoint/2010/main" val="38619264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3273910"/>
          </a:xfrm>
        </p:spPr>
        <p:txBody>
          <a:bodyPr/>
          <a:lstStyle/>
          <a:p>
            <a:r>
              <a:rPr lang="en-US" dirty="0" err="1" smtClean="0"/>
              <a:t>IaaS</a:t>
            </a:r>
            <a:endParaRPr lang="en-US" dirty="0" smtClean="0"/>
          </a:p>
          <a:p>
            <a:pPr lvl="2"/>
            <a:r>
              <a:rPr lang="en-US" sz="3600" dirty="0" smtClean="0"/>
              <a:t>Cassandra</a:t>
            </a:r>
          </a:p>
          <a:p>
            <a:pPr lvl="2"/>
            <a:r>
              <a:rPr lang="en-US" sz="3600" dirty="0" err="1" smtClean="0"/>
              <a:t>HBase</a:t>
            </a:r>
            <a:endParaRPr lang="en-US" sz="3600" dirty="0" smtClean="0"/>
          </a:p>
          <a:p>
            <a:pPr marL="0" indent="0">
              <a:buNone/>
            </a:pPr>
            <a:endParaRPr lang="en-US" dirty="0" smtClean="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Cassandra + CQL</a:t>
            </a:r>
            <a:endParaRPr lang="en-US" dirty="0"/>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 text</a:t>
            </a:r>
            <a:r>
              <a:rPr lang="en-US" sz="2800" dirty="0">
                <a:latin typeface="Lucida Console" panose="020B0609040504020204" pitchFamily="49" charset="0"/>
              </a:rPr>
              <a:t>,</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readingtime</a:t>
            </a:r>
            <a:r>
              <a:rPr lang="en-US" sz="2800" dirty="0" smtClean="0">
                <a:latin typeface="Lucida Console" panose="020B0609040504020204" pitchFamily="49" charset="0"/>
              </a:rPr>
              <a:t> </a:t>
            </a:r>
            <a:r>
              <a:rPr lang="en-US" sz="2800" dirty="0">
                <a:latin typeface="Lucida Console" panose="020B0609040504020204" pitchFamily="49" charset="0"/>
              </a:rPr>
              <a:t>timestamp,</a:t>
            </a:r>
          </a:p>
          <a:p>
            <a:pPr fontAlgn="base"/>
            <a:r>
              <a:rPr lang="en-US" sz="2800" dirty="0">
                <a:latin typeface="Lucida Console" panose="020B0609040504020204" pitchFamily="49" charset="0"/>
              </a:rPr>
              <a:t>   </a:t>
            </a:r>
            <a:r>
              <a:rPr lang="en-US" sz="2800" dirty="0" smtClean="0">
                <a:latin typeface="Lucida Console" panose="020B0609040504020204" pitchFamily="49" charset="0"/>
              </a:rPr>
              <a:t>temp </a:t>
            </a:r>
            <a:r>
              <a:rPr lang="en-US" sz="2800" dirty="0">
                <a:latin typeface="Lucida Console" panose="020B0609040504020204" pitchFamily="49" charset="0"/>
              </a:rPr>
              <a:t>text,</a:t>
            </a:r>
          </a:p>
          <a:p>
            <a:pPr fontAlgn="base"/>
            <a:r>
              <a:rPr lang="en-US" sz="2800" dirty="0">
                <a:latin typeface="Lucida Console" panose="020B0609040504020204" pitchFamily="49" charset="0"/>
              </a:rPr>
              <a:t>   PRIMARY KEY </a:t>
            </a:r>
            <a:r>
              <a:rPr lang="en-US" sz="2800" dirty="0" smtClean="0">
                <a:latin typeface="Lucida Console" panose="020B0609040504020204" pitchFamily="49" charset="0"/>
              </a:rPr>
              <a:t>(</a:t>
            </a:r>
            <a:r>
              <a:rPr lang="en-US" sz="2800" dirty="0" err="1" smtClean="0">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a:t>
            </a:r>
            <a:r>
              <a:rPr lang="en-US" sz="2800" dirty="0" smtClean="0">
                <a:latin typeface="Lucida Console" panose="020B0609040504020204" pitchFamily="49" charset="0"/>
              </a:rPr>
              <a:t>temperature(</a:t>
            </a:r>
            <a:r>
              <a:rPr lang="en-US" sz="2800" dirty="0" err="1" smtClean="0">
                <a:latin typeface="Lucida Console" panose="020B0609040504020204" pitchFamily="49" charset="0"/>
              </a:rPr>
              <a:t>stationID,readingtime,temp</a:t>
            </a:r>
            <a:r>
              <a:rPr lang="en-US" sz="2800" dirty="0" smtClean="0">
                <a:latin typeface="Lucida Console" panose="020B0609040504020204" pitchFamily="49" charset="0"/>
              </a:rPr>
              <a:t>)</a:t>
            </a:r>
            <a:endParaRPr lang="en-US" sz="2800" dirty="0">
              <a:latin typeface="Lucida Console" panose="020B0609040504020204" pitchFamily="49" charset="0"/>
            </a:endParaRPr>
          </a:p>
          <a:p>
            <a:pPr fontAlgn="base"/>
            <a:r>
              <a:rPr lang="en-US" sz="2800" dirty="0">
                <a:latin typeface="Lucida Console" panose="020B0609040504020204" pitchFamily="49" charset="0"/>
              </a:rPr>
              <a:t>VALUES </a:t>
            </a:r>
            <a:r>
              <a:rPr lang="en-US" sz="2800" dirty="0" smtClean="0">
                <a:latin typeface="Lucida Console" panose="020B0609040504020204" pitchFamily="49" charset="0"/>
              </a:rPr>
              <a:t>(‘1’,’2015-02-23 09:00:00</a:t>
            </a:r>
            <a:r>
              <a:rPr lang="en-US" sz="2800" dirty="0">
                <a:latin typeface="Lucida Console" panose="020B0609040504020204" pitchFamily="49" charset="0"/>
              </a:rPr>
              <a:t>′,</a:t>
            </a:r>
            <a:r>
              <a:rPr lang="en-US" sz="2800" dirty="0" smtClean="0">
                <a:latin typeface="Lucida Console" panose="020B0609040504020204" pitchFamily="49" charset="0"/>
              </a:rPr>
              <a:t>’45F</a:t>
            </a:r>
            <a:r>
              <a:rPr lang="en-US" sz="2800" dirty="0">
                <a:latin typeface="Lucida Console" panose="020B0609040504020204" pitchFamily="49" charset="0"/>
              </a:rPr>
              <a:t>’);</a:t>
            </a:r>
          </a:p>
        </p:txBody>
      </p:sp>
    </p:spTree>
    <p:extLst>
      <p:ext uri="{BB962C8B-B14F-4D97-AF65-F5344CB8AC3E}">
        <p14:creationId xmlns:p14="http://schemas.microsoft.com/office/powerpoint/2010/main" val="1232299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temperatures</a:t>
            </a:r>
            <a:endParaRPr lang="en-US" dirty="0"/>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smtClean="0">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Polyglot persistence</a:t>
            </a:r>
            <a:endParaRPr lang="en-US" dirty="0"/>
          </a:p>
        </p:txBody>
      </p:sp>
    </p:spTree>
    <p:extLst>
      <p:ext uri="{BB962C8B-B14F-4D97-AF65-F5344CB8AC3E}">
        <p14:creationId xmlns:p14="http://schemas.microsoft.com/office/powerpoint/2010/main" val="23942851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Choices, choices, choices!</a:t>
            </a:r>
            <a:endParaRPr lang="en-US" dirty="0"/>
          </a:p>
        </p:txBody>
      </p:sp>
      <p:sp>
        <p:nvSpPr>
          <p:cNvPr id="2" name="Content Placeholder 1"/>
          <p:cNvSpPr>
            <a:spLocks noGrp="1"/>
          </p:cNvSpPr>
          <p:nvPr>
            <p:ph type="body" sz="quarter" idx="10"/>
          </p:nvPr>
        </p:nvSpPr>
        <p:spPr/>
        <p:txBody>
          <a:bodyPr/>
          <a:lstStyle/>
          <a:p>
            <a:r>
              <a:rPr lang="en-US" dirty="0" smtClean="0"/>
              <a:t>Relational</a:t>
            </a:r>
          </a:p>
          <a:p>
            <a:r>
              <a:rPr lang="en-US" dirty="0" smtClean="0"/>
              <a:t>Key/value</a:t>
            </a:r>
          </a:p>
          <a:p>
            <a:r>
              <a:rPr lang="en-US" dirty="0" smtClean="0"/>
              <a:t>Graph</a:t>
            </a:r>
          </a:p>
          <a:p>
            <a:r>
              <a:rPr lang="en-US" dirty="0" smtClean="0"/>
              <a:t>Column</a:t>
            </a:r>
          </a:p>
          <a:p>
            <a:r>
              <a:rPr lang="en-US" dirty="0" smtClean="0"/>
              <a:t>Document</a:t>
            </a:r>
          </a:p>
          <a:p>
            <a:endParaRPr lang="en-US" dirty="0"/>
          </a:p>
        </p:txBody>
      </p:sp>
      <p:sp>
        <p:nvSpPr>
          <p:cNvPr id="4" name="TextBox 3"/>
          <p:cNvSpPr txBox="1"/>
          <p:nvPr/>
        </p:nvSpPr>
        <p:spPr>
          <a:xfrm>
            <a:off x="3711389" y="2503452"/>
            <a:ext cx="6633882" cy="1569660"/>
          </a:xfrm>
          <a:prstGeom prst="rect">
            <a:avLst/>
          </a:prstGeom>
          <a:noFill/>
        </p:spPr>
        <p:txBody>
          <a:bodyPr wrap="square" rtlCol="0">
            <a:spAutoFit/>
          </a:bodyPr>
          <a:lstStyle/>
          <a:p>
            <a:r>
              <a:rPr lang="en-US" sz="4800" dirty="0"/>
              <a:t>Ready… set… CHOOSE!</a:t>
            </a:r>
          </a:p>
          <a:p>
            <a:r>
              <a:rPr lang="en-US" sz="4800" dirty="0"/>
              <a:t>Hmmm… Not so easy, eh?</a:t>
            </a:r>
          </a:p>
        </p:txBody>
      </p:sp>
    </p:spTree>
    <p:extLst>
      <p:ext uri="{BB962C8B-B14F-4D97-AF65-F5344CB8AC3E}">
        <p14:creationId xmlns:p14="http://schemas.microsoft.com/office/powerpoint/2010/main" val="4190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difficult to pick one?</a:t>
            </a:r>
            <a:endParaRPr lang="en-US" dirty="0"/>
          </a:p>
        </p:txBody>
      </p:sp>
      <p:sp>
        <p:nvSpPr>
          <p:cNvPr id="3" name="Content Placeholder 2"/>
          <p:cNvSpPr>
            <a:spLocks noGrp="1"/>
          </p:cNvSpPr>
          <p:nvPr>
            <p:ph type="body" sz="quarter" idx="10"/>
          </p:nvPr>
        </p:nvSpPr>
        <p:spPr/>
        <p:txBody>
          <a:bodyPr>
            <a:normAutofit fontScale="92500" lnSpcReduction="20000"/>
          </a:bodyPr>
          <a:lstStyle/>
          <a:p>
            <a:r>
              <a:rPr lang="en-US" sz="3600" dirty="0" smtClean="0"/>
              <a:t>Schema enforcement</a:t>
            </a:r>
          </a:p>
          <a:p>
            <a:r>
              <a:rPr lang="en-US" sz="3600" dirty="0" smtClean="0"/>
              <a:t>Reporting</a:t>
            </a:r>
          </a:p>
          <a:p>
            <a:r>
              <a:rPr lang="en-US" sz="3600" dirty="0" smtClean="0"/>
              <a:t>Interconnections</a:t>
            </a:r>
          </a:p>
          <a:p>
            <a:r>
              <a:rPr lang="en-US" sz="3600" dirty="0" smtClean="0"/>
              <a:t>Time-series</a:t>
            </a:r>
          </a:p>
          <a:p>
            <a:endParaRPr lang="en-US" dirty="0" smtClean="0"/>
          </a:p>
        </p:txBody>
      </p:sp>
      <p:sp>
        <p:nvSpPr>
          <p:cNvPr id="5" name="Content Placeholder 4"/>
          <p:cNvSpPr>
            <a:spLocks noGrp="1"/>
          </p:cNvSpPr>
          <p:nvPr>
            <p:ph sz="quarter" idx="4294967295"/>
          </p:nvPr>
        </p:nvSpPr>
        <p:spPr>
          <a:xfrm>
            <a:off x="6572250" y="1371600"/>
            <a:ext cx="5619750" cy="4953000"/>
          </a:xfrm>
        </p:spPr>
        <p:txBody>
          <a:bodyPr>
            <a:normAutofit/>
          </a:bodyPr>
          <a:lstStyle/>
          <a:p>
            <a:pPr marL="0" indent="0">
              <a:buNone/>
            </a:pPr>
            <a:r>
              <a:rPr lang="en-US" sz="3600" dirty="0"/>
              <a:t>Rapid lookup</a:t>
            </a:r>
          </a:p>
          <a:p>
            <a:pPr marL="0" indent="0">
              <a:buNone/>
            </a:pPr>
            <a:r>
              <a:rPr lang="en-US" sz="3600" dirty="0"/>
              <a:t>Scale-out</a:t>
            </a:r>
          </a:p>
          <a:p>
            <a:pPr marL="0" indent="0">
              <a:buNone/>
            </a:pPr>
            <a:r>
              <a:rPr lang="en-US" sz="3600" dirty="0" smtClean="0"/>
              <a:t>Scale-up</a:t>
            </a:r>
          </a:p>
          <a:p>
            <a:pPr marL="0" indent="0">
              <a:buNone/>
            </a:pPr>
            <a:r>
              <a:rPr lang="en-US" sz="3600" dirty="0" smtClean="0"/>
              <a:t>Durability</a:t>
            </a:r>
            <a:endParaRPr lang="en-US" sz="3600" dirty="0"/>
          </a:p>
        </p:txBody>
      </p:sp>
    </p:spTree>
    <p:extLst>
      <p:ext uri="{BB962C8B-B14F-4D97-AF65-F5344CB8AC3E}">
        <p14:creationId xmlns:p14="http://schemas.microsoft.com/office/powerpoint/2010/main" val="191078285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Compromises</a:t>
            </a:r>
            <a:endParaRPr lang="en-US" dirty="0"/>
          </a:p>
        </p:txBody>
      </p:sp>
      <p:sp>
        <p:nvSpPr>
          <p:cNvPr id="3" name="Content Placeholder 2"/>
          <p:cNvSpPr>
            <a:spLocks noGrp="1"/>
          </p:cNvSpPr>
          <p:nvPr>
            <p:ph type="body" sz="quarter" idx="10"/>
          </p:nvPr>
        </p:nvSpPr>
        <p:spPr/>
        <p:txBody>
          <a:bodyPr/>
          <a:lstStyle/>
          <a:p>
            <a:r>
              <a:rPr lang="en-US" dirty="0" smtClean="0"/>
              <a:t>Referential integrity &amp; transactions</a:t>
            </a:r>
          </a:p>
          <a:p>
            <a:r>
              <a:rPr lang="en-US" dirty="0" smtClean="0"/>
              <a:t>Schema flexibility</a:t>
            </a:r>
          </a:p>
          <a:p>
            <a:r>
              <a:rPr lang="en-US" dirty="0" smtClean="0"/>
              <a:t>Scale</a:t>
            </a:r>
          </a:p>
          <a:p>
            <a:r>
              <a:rPr lang="en-US" dirty="0" smtClean="0"/>
              <a:t>Reporting</a:t>
            </a:r>
          </a:p>
          <a:p>
            <a:r>
              <a:rPr lang="en-US" dirty="0" smtClean="0"/>
              <a:t>Skillsets</a:t>
            </a:r>
          </a:p>
          <a:p>
            <a:r>
              <a:rPr lang="en-US" dirty="0" smtClean="0"/>
              <a:t>HA/DR procedures</a:t>
            </a:r>
          </a:p>
          <a:p>
            <a:r>
              <a:rPr lang="en-US" dirty="0" smtClean="0"/>
              <a:t>3</a:t>
            </a:r>
            <a:r>
              <a:rPr lang="en-US" baseline="30000" dirty="0" smtClean="0"/>
              <a:t>rd</a:t>
            </a:r>
            <a:r>
              <a:rPr lang="en-US" dirty="0" smtClean="0"/>
              <a:t>-party tools and the ecosystem</a:t>
            </a:r>
            <a:endParaRPr lang="en-US" dirty="0"/>
          </a:p>
        </p:txBody>
      </p:sp>
    </p:spTree>
    <p:extLst>
      <p:ext uri="{BB962C8B-B14F-4D97-AF65-F5344CB8AC3E}">
        <p14:creationId xmlns:p14="http://schemas.microsoft.com/office/powerpoint/2010/main" val="105702036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growth</a:t>
            </a:r>
            <a:endParaRPr lang="en-US" dirty="0"/>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smtClean="0"/>
          </a:p>
          <a:p>
            <a:r>
              <a:rPr lang="en-US" sz="3600" dirty="0" smtClean="0"/>
              <a:t>130 </a:t>
            </a:r>
            <a:r>
              <a:rPr lang="en-US" sz="3600" b="1" dirty="0"/>
              <a:t>billion</a:t>
            </a:r>
            <a:r>
              <a:rPr lang="en-US" sz="3600" dirty="0"/>
              <a:t> gigabytes in 2010</a:t>
            </a:r>
          </a:p>
          <a:p>
            <a:r>
              <a:rPr lang="en-US" sz="3600" dirty="0"/>
              <a:t>4.4 </a:t>
            </a:r>
            <a:r>
              <a:rPr lang="en-US" sz="3600" b="1" dirty="0"/>
              <a:t>trillion </a:t>
            </a:r>
            <a:r>
              <a:rPr lang="en-US" sz="3600" dirty="0"/>
              <a:t>gigabytes* in 2013</a:t>
            </a:r>
          </a:p>
          <a:p>
            <a:endParaRPr lang="en-US" dirty="0"/>
          </a:p>
          <a:p>
            <a:r>
              <a:rPr lang="en-US" dirty="0"/>
              <a:t>IDC projections:</a:t>
            </a:r>
          </a:p>
          <a:p>
            <a:pPr marL="399915" lvl="1"/>
            <a:r>
              <a:rPr lang="en-US" sz="4000" dirty="0"/>
              <a:t>44 trillion gigabytes by 2020</a:t>
            </a:r>
          </a:p>
          <a:p>
            <a:pPr marL="399915" lvl="1"/>
            <a:r>
              <a:rPr lang="en-US" sz="4400" dirty="0"/>
              <a:t>180 trillion gigabytes by 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smtClean="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i="1" dirty="0" smtClean="0"/>
              <a:t>have to </a:t>
            </a:r>
            <a:r>
              <a:rPr lang="en-US" dirty="0" smtClean="0"/>
              <a:t>compromise?</a:t>
            </a:r>
            <a:endParaRPr lang="en-US" dirty="0"/>
          </a:p>
        </p:txBody>
      </p:sp>
      <p:sp>
        <p:nvSpPr>
          <p:cNvPr id="3" name="Content Placeholder 2"/>
          <p:cNvSpPr>
            <a:spLocks noGrp="1"/>
          </p:cNvSpPr>
          <p:nvPr>
            <p:ph type="body" sz="quarter" idx="10"/>
          </p:nvPr>
        </p:nvSpPr>
        <p:spPr/>
        <p:txBody>
          <a:bodyPr/>
          <a:lstStyle/>
          <a:p>
            <a:r>
              <a:rPr lang="en-US" dirty="0" smtClean="0"/>
              <a:t>Combine!</a:t>
            </a:r>
          </a:p>
          <a:p>
            <a:r>
              <a:rPr lang="en-US" dirty="0" smtClean="0"/>
              <a:t>Why not?</a:t>
            </a:r>
          </a:p>
          <a:p>
            <a:r>
              <a:rPr lang="en-US" dirty="0" smtClean="0"/>
              <a:t>Maybe… a bit of each?</a:t>
            </a:r>
            <a:endParaRPr lang="en-US" dirty="0"/>
          </a:p>
        </p:txBody>
      </p:sp>
    </p:spTree>
    <p:extLst>
      <p:ext uri="{BB962C8B-B14F-4D97-AF65-F5344CB8AC3E}">
        <p14:creationId xmlns:p14="http://schemas.microsoft.com/office/powerpoint/2010/main" val="135647934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797" y="842681"/>
            <a:ext cx="7610168" cy="582359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Imagine… a shopping site</a:t>
            </a:r>
            <a:endParaRPr lang="en-US" dirty="0"/>
          </a:p>
        </p:txBody>
      </p:sp>
      <p:pic>
        <p:nvPicPr>
          <p:cNvPr id="34" name="Picture 2" descr="C:\Users\chrisw\Desktop\Cloud Services 3.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3533321" y="842681"/>
            <a:ext cx="1521442" cy="99201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429" y="5060707"/>
            <a:ext cx="992697" cy="938714"/>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extBox 35"/>
          <p:cNvSpPr txBox="1"/>
          <p:nvPr/>
        </p:nvSpPr>
        <p:spPr bwMode="black">
          <a:xfrm>
            <a:off x="1295594" y="6090517"/>
            <a:ext cx="1397580"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Key/value</a:t>
            </a:r>
          </a:p>
        </p:txBody>
      </p:sp>
      <p:sp>
        <p:nvSpPr>
          <p:cNvPr id="37" name="TextBox 36"/>
          <p:cNvSpPr txBox="1"/>
          <p:nvPr/>
        </p:nvSpPr>
        <p:spPr>
          <a:xfrm>
            <a:off x="2563974" y="2540453"/>
            <a:ext cx="140101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Orders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38" name="TextBox 37"/>
          <p:cNvSpPr txBox="1"/>
          <p:nvPr/>
        </p:nvSpPr>
        <p:spPr>
          <a:xfrm>
            <a:off x="836311" y="2540453"/>
            <a:ext cx="1650337"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Cart</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pic>
        <p:nvPicPr>
          <p:cNvPr id="3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3127" y="5071399"/>
            <a:ext cx="992697" cy="938715"/>
          </a:xfrm>
          <a:prstGeom prst="rect">
            <a:avLst/>
          </a:prstGeom>
          <a:noFill/>
          <a:extLst>
            <a:ext uri="{909E8E84-426E-40dd-AFC4-6F175D3DCCD1}">
              <a14:hiddenFill xmlns:a14="http://schemas.microsoft.com/office/drawing/2010/main" xmlns="">
                <a:solidFill>
                  <a:srgbClr val="FFFFFF"/>
                </a:solidFill>
              </a14:hiddenFill>
            </a:ext>
          </a:extLst>
        </p:spPr>
      </p:pic>
      <p:sp>
        <p:nvSpPr>
          <p:cNvPr id="40" name="TextBox 39"/>
          <p:cNvSpPr txBox="1"/>
          <p:nvPr/>
        </p:nvSpPr>
        <p:spPr>
          <a:xfrm>
            <a:off x="4053831" y="2540453"/>
            <a:ext cx="1436419"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Catalog &amp; Reviews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41" name="TextBox 40"/>
          <p:cNvSpPr txBox="1"/>
          <p:nvPr/>
        </p:nvSpPr>
        <p:spPr bwMode="black">
          <a:xfrm>
            <a:off x="4324167" y="6079108"/>
            <a:ext cx="1498735"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Document</a:t>
            </a:r>
          </a:p>
        </p:txBody>
      </p:sp>
      <p:sp>
        <p:nvSpPr>
          <p:cNvPr id="42" name="TextBox 41"/>
          <p:cNvSpPr txBox="1"/>
          <p:nvPr/>
        </p:nvSpPr>
        <p:spPr>
          <a:xfrm>
            <a:off x="5579097" y="2540453"/>
            <a:ext cx="198524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Suggestions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grpSp>
        <p:nvGrpSpPr>
          <p:cNvPr id="43" name="Group 42"/>
          <p:cNvGrpSpPr/>
          <p:nvPr/>
        </p:nvGrpSpPr>
        <p:grpSpPr>
          <a:xfrm>
            <a:off x="6090445" y="5021249"/>
            <a:ext cx="899021" cy="889102"/>
            <a:chOff x="10900144" y="5377647"/>
            <a:chExt cx="771028" cy="806371"/>
          </a:xfrm>
        </p:grpSpPr>
        <p:sp>
          <p:nvSpPr>
            <p:cNvPr id="56" name="Arc 55"/>
            <p:cNvSpPr/>
            <p:nvPr/>
          </p:nvSpPr>
          <p:spPr>
            <a:xfrm rot="2772962">
              <a:off x="10984989" y="5431858"/>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57" name="Oval 56"/>
            <p:cNvSpPr/>
            <p:nvPr/>
          </p:nvSpPr>
          <p:spPr bwMode="auto">
            <a:xfrm>
              <a:off x="11270650" y="5377647"/>
              <a:ext cx="244935" cy="257156"/>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11425156" y="6012685"/>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Arc 58"/>
            <p:cNvSpPr/>
            <p:nvPr/>
          </p:nvSpPr>
          <p:spPr>
            <a:xfrm rot="10316997">
              <a:off x="10997327" y="5593958"/>
              <a:ext cx="673845" cy="590060"/>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60" name="Oval 59"/>
            <p:cNvSpPr/>
            <p:nvPr/>
          </p:nvSpPr>
          <p:spPr bwMode="auto">
            <a:xfrm>
              <a:off x="10900144" y="5766779"/>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Arc 60"/>
            <p:cNvSpPr/>
            <p:nvPr/>
          </p:nvSpPr>
          <p:spPr>
            <a:xfrm rot="16404216">
              <a:off x="10886388" y="5484329"/>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grpSp>
      <p:sp>
        <p:nvSpPr>
          <p:cNvPr id="44" name="TextBox 43"/>
          <p:cNvSpPr txBox="1"/>
          <p:nvPr/>
        </p:nvSpPr>
        <p:spPr bwMode="black">
          <a:xfrm>
            <a:off x="6185909" y="6081847"/>
            <a:ext cx="91931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Graph</a:t>
            </a:r>
          </a:p>
        </p:txBody>
      </p:sp>
      <p:sp>
        <p:nvSpPr>
          <p:cNvPr id="45" name="TextBox 44"/>
          <p:cNvSpPr txBox="1"/>
          <p:nvPr/>
        </p:nvSpPr>
        <p:spPr bwMode="black">
          <a:xfrm>
            <a:off x="2636814" y="1739588"/>
            <a:ext cx="3069757"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E-Commerce platform</a:t>
            </a:r>
          </a:p>
        </p:txBody>
      </p:sp>
      <p:cxnSp>
        <p:nvCxnSpPr>
          <p:cNvPr id="46" name="Straight Arrow Connector 45"/>
          <p:cNvCxnSpPr/>
          <p:nvPr/>
        </p:nvCxnSpPr>
        <p:spPr>
          <a:xfrm flipH="1">
            <a:off x="1863748" y="2131563"/>
            <a:ext cx="807446" cy="337023"/>
          </a:xfrm>
          <a:prstGeom prst="straightConnector1">
            <a:avLst/>
          </a:prstGeom>
          <a:noFill/>
          <a:ln w="38100" cap="flat" cmpd="sng" algn="ctr">
            <a:solidFill>
              <a:srgbClr val="FFFFFF"/>
            </a:solidFill>
            <a:prstDash val="solid"/>
            <a:tailEnd type="triangle"/>
          </a:ln>
          <a:effectLst/>
        </p:spPr>
      </p:cxnSp>
      <p:cxnSp>
        <p:nvCxnSpPr>
          <p:cNvPr id="47" name="Straight Arrow Connector 46"/>
          <p:cNvCxnSpPr/>
          <p:nvPr/>
        </p:nvCxnSpPr>
        <p:spPr>
          <a:xfrm flipH="1">
            <a:off x="3264478" y="2140899"/>
            <a:ext cx="283785" cy="336480"/>
          </a:xfrm>
          <a:prstGeom prst="straightConnector1">
            <a:avLst/>
          </a:prstGeom>
          <a:noFill/>
          <a:ln w="38100" cap="flat" cmpd="sng" algn="ctr">
            <a:solidFill>
              <a:srgbClr val="FFFFFF"/>
            </a:solidFill>
            <a:prstDash val="solid"/>
            <a:tailEnd type="triangle"/>
          </a:ln>
          <a:effectLst/>
        </p:spPr>
      </p:cxnSp>
      <p:cxnSp>
        <p:nvCxnSpPr>
          <p:cNvPr id="48" name="Straight Arrow Connector 47"/>
          <p:cNvCxnSpPr>
            <a:endCxn id="40" idx="0"/>
          </p:cNvCxnSpPr>
          <p:nvPr/>
        </p:nvCxnSpPr>
        <p:spPr>
          <a:xfrm>
            <a:off x="4699512" y="2172543"/>
            <a:ext cx="72529" cy="367910"/>
          </a:xfrm>
          <a:prstGeom prst="straightConnector1">
            <a:avLst/>
          </a:prstGeom>
          <a:noFill/>
          <a:ln w="38100" cap="flat" cmpd="sng" algn="ctr">
            <a:solidFill>
              <a:srgbClr val="FFFFFF"/>
            </a:solidFill>
            <a:prstDash val="solid"/>
            <a:tailEnd type="triangle"/>
          </a:ln>
          <a:effectLst/>
        </p:spPr>
      </p:cxnSp>
      <p:cxnSp>
        <p:nvCxnSpPr>
          <p:cNvPr id="49" name="Straight Arrow Connector 48"/>
          <p:cNvCxnSpPr/>
          <p:nvPr/>
        </p:nvCxnSpPr>
        <p:spPr>
          <a:xfrm>
            <a:off x="5610962" y="2163527"/>
            <a:ext cx="631732" cy="286687"/>
          </a:xfrm>
          <a:prstGeom prst="straightConnector1">
            <a:avLst/>
          </a:prstGeom>
          <a:noFill/>
          <a:ln w="38100" cap="flat" cmpd="sng" algn="ctr">
            <a:solidFill>
              <a:srgbClr val="FFFFFF"/>
            </a:solidFill>
            <a:prstDash val="solid"/>
            <a:tailEnd type="triangle"/>
          </a:ln>
          <a:effectLst/>
        </p:spPr>
      </p:cxnSp>
      <p:cxnSp>
        <p:nvCxnSpPr>
          <p:cNvPr id="50" name="Straight Arrow Connector 49"/>
          <p:cNvCxnSpPr/>
          <p:nvPr/>
        </p:nvCxnSpPr>
        <p:spPr>
          <a:xfrm flipH="1">
            <a:off x="1940825" y="4238666"/>
            <a:ext cx="1" cy="761608"/>
          </a:xfrm>
          <a:prstGeom prst="straightConnector1">
            <a:avLst/>
          </a:prstGeom>
          <a:noFill/>
          <a:ln w="38100" cap="flat" cmpd="sng" algn="ctr">
            <a:solidFill>
              <a:srgbClr val="FFFFFF"/>
            </a:solidFill>
            <a:prstDash val="solid"/>
            <a:tailEnd type="triangle"/>
          </a:ln>
          <a:effectLst/>
        </p:spPr>
      </p:cxnSp>
      <p:cxnSp>
        <p:nvCxnSpPr>
          <p:cNvPr id="51" name="Straight Arrow Connector 50"/>
          <p:cNvCxnSpPr/>
          <p:nvPr/>
        </p:nvCxnSpPr>
        <p:spPr>
          <a:xfrm flipH="1">
            <a:off x="3424218" y="4252156"/>
            <a:ext cx="1" cy="761608"/>
          </a:xfrm>
          <a:prstGeom prst="straightConnector1">
            <a:avLst/>
          </a:prstGeom>
          <a:noFill/>
          <a:ln w="38100" cap="flat" cmpd="sng" algn="ctr">
            <a:solidFill>
              <a:srgbClr val="FFFFFF"/>
            </a:solidFill>
            <a:prstDash val="solid"/>
            <a:tailEnd type="triangle"/>
          </a:ln>
          <a:effectLst/>
        </p:spPr>
      </p:cxnSp>
      <p:cxnSp>
        <p:nvCxnSpPr>
          <p:cNvPr id="52" name="Straight Arrow Connector 51"/>
          <p:cNvCxnSpPr/>
          <p:nvPr/>
        </p:nvCxnSpPr>
        <p:spPr>
          <a:xfrm flipH="1">
            <a:off x="4895515" y="4238666"/>
            <a:ext cx="1" cy="761608"/>
          </a:xfrm>
          <a:prstGeom prst="straightConnector1">
            <a:avLst/>
          </a:prstGeom>
          <a:noFill/>
          <a:ln w="38100" cap="flat" cmpd="sng" algn="ctr">
            <a:solidFill>
              <a:srgbClr val="FFFFFF"/>
            </a:solidFill>
            <a:prstDash val="solid"/>
            <a:tailEnd type="triangle"/>
          </a:ln>
          <a:effectLst/>
        </p:spPr>
      </p:cxnSp>
      <p:cxnSp>
        <p:nvCxnSpPr>
          <p:cNvPr id="53" name="Straight Arrow Connector 52"/>
          <p:cNvCxnSpPr/>
          <p:nvPr/>
        </p:nvCxnSpPr>
        <p:spPr>
          <a:xfrm flipH="1">
            <a:off x="6559685" y="4241434"/>
            <a:ext cx="1" cy="761608"/>
          </a:xfrm>
          <a:prstGeom prst="straightConnector1">
            <a:avLst/>
          </a:prstGeom>
          <a:noFill/>
          <a:ln w="38100" cap="flat" cmpd="sng" algn="ctr">
            <a:solidFill>
              <a:srgbClr val="FFFFFF"/>
            </a:solidFill>
            <a:prstDash val="solid"/>
            <a:tailEnd type="triangle"/>
          </a:ln>
          <a:effectLst/>
        </p:spPr>
      </p:cxnSp>
      <p:sp>
        <p:nvSpPr>
          <p:cNvPr id="54" name="TextBox 53"/>
          <p:cNvSpPr txBox="1"/>
          <p:nvPr/>
        </p:nvSpPr>
        <p:spPr bwMode="black">
          <a:xfrm>
            <a:off x="2899817" y="6090517"/>
            <a:ext cx="110622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RDBMS</a:t>
            </a:r>
          </a:p>
        </p:txBody>
      </p:sp>
      <p:sp>
        <p:nvSpPr>
          <p:cNvPr id="55" name="Freeform 79"/>
          <p:cNvSpPr>
            <a:spLocks noEditPoints="1"/>
          </p:cNvSpPr>
          <p:nvPr/>
        </p:nvSpPr>
        <p:spPr bwMode="black">
          <a:xfrm>
            <a:off x="4614239" y="5131281"/>
            <a:ext cx="793437" cy="82709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83943" tIns="41972" rIns="83943" bIns="41972"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FFFFFF"/>
              </a:solidFill>
              <a:effectLst/>
              <a:uLnTx/>
              <a:uFillTx/>
              <a:latin typeface="Segoe UI"/>
            </a:endParaRPr>
          </a:p>
        </p:txBody>
      </p:sp>
    </p:spTree>
    <p:extLst>
      <p:ext uri="{BB962C8B-B14F-4D97-AF65-F5344CB8AC3E}">
        <p14:creationId xmlns:p14="http://schemas.microsoft.com/office/powerpoint/2010/main" val="66192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37" grpId="0" animBg="1"/>
      <p:bldP spid="38" grpId="0" animBg="1"/>
      <p:bldP spid="40" grpId="0" animBg="1"/>
      <p:bldP spid="41" grpId="0"/>
      <p:bldP spid="42" grpId="0" animBg="1"/>
      <p:bldP spid="44" grpId="0"/>
      <p:bldP spid="45" grpId="0"/>
      <p:bldP spid="54" grpId="0"/>
      <p:bldP spid="5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t>
            </a:r>
            <a:endParaRPr lang="en-US" dirty="0"/>
          </a:p>
        </p:txBody>
      </p:sp>
      <p:sp>
        <p:nvSpPr>
          <p:cNvPr id="4" name="Content Placeholder 3"/>
          <p:cNvSpPr>
            <a:spLocks noGrp="1"/>
          </p:cNvSpPr>
          <p:nvPr>
            <p:ph type="body" sz="quarter" idx="10"/>
          </p:nvPr>
        </p:nvSpPr>
        <p:spPr/>
        <p:txBody>
          <a:bodyPr/>
          <a:lstStyle/>
          <a:p>
            <a:r>
              <a:rPr lang="en-US" dirty="0" smtClean="0"/>
              <a:t>Multiple DB skillsets</a:t>
            </a:r>
          </a:p>
          <a:p>
            <a:r>
              <a:rPr lang="en-US" dirty="0" smtClean="0"/>
              <a:t>More complex HA/DR/Backup procedures</a:t>
            </a:r>
          </a:p>
          <a:p>
            <a:r>
              <a:rPr lang="en-US" dirty="0" smtClean="0"/>
              <a:t>Additional licensing and support</a:t>
            </a:r>
          </a:p>
          <a:p>
            <a:r>
              <a:rPr lang="en-US" dirty="0" smtClean="0"/>
              <a:t>Determining System(s) of Record</a:t>
            </a:r>
            <a:endParaRPr lang="en-US" dirty="0"/>
          </a:p>
        </p:txBody>
      </p:sp>
    </p:spTree>
    <p:extLst>
      <p:ext uri="{BB962C8B-B14F-4D97-AF65-F5344CB8AC3E}">
        <p14:creationId xmlns:p14="http://schemas.microsoft.com/office/powerpoint/2010/main" val="3956092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challenged</a:t>
            </a:r>
            <a:endParaRPr lang="en-US" dirty="0"/>
          </a:p>
        </p:txBody>
      </p:sp>
      <p:sp>
        <p:nvSpPr>
          <p:cNvPr id="3" name="Content Placeholder 2"/>
          <p:cNvSpPr>
            <a:spLocks noGrp="1"/>
          </p:cNvSpPr>
          <p:nvPr>
            <p:ph sz="quarter" idx="4294967295"/>
          </p:nvPr>
        </p:nvSpPr>
        <p:spPr>
          <a:xfrm>
            <a:off x="666750" y="1387475"/>
            <a:ext cx="11525250" cy="5291138"/>
          </a:xfrm>
        </p:spPr>
        <p:txBody>
          <a:bodyPr/>
          <a:lstStyle/>
          <a:p>
            <a:pPr marL="0" indent="0">
              <a:buNone/>
            </a:pPr>
            <a:r>
              <a:rPr lang="en-US" sz="3600" dirty="0" smtClean="0"/>
              <a:t>What’s the effort and cost for?</a:t>
            </a:r>
          </a:p>
          <a:p>
            <a:pPr marL="0" indent="0">
              <a:buNone/>
            </a:pPr>
            <a:endParaRPr lang="en-US" sz="3600" dirty="0"/>
          </a:p>
          <a:p>
            <a:pPr marL="0" indent="0">
              <a:buNone/>
            </a:pPr>
            <a:r>
              <a:rPr lang="en-US" sz="3600" dirty="0" smtClean="0"/>
              <a:t>Avoiding:</a:t>
            </a:r>
            <a:endParaRPr lang="en-US" dirty="0"/>
          </a:p>
          <a:p>
            <a:pPr marL="0" indent="0">
              <a:buNone/>
            </a:pPr>
            <a:endParaRPr lang="en-US" dirty="0"/>
          </a:p>
          <a:p>
            <a:pPr marL="0" indent="0">
              <a:buNone/>
            </a:pPr>
            <a:r>
              <a:rPr lang="en-US" dirty="0" smtClean="0"/>
              <a:t>	</a:t>
            </a:r>
            <a:r>
              <a:rPr lang="en-US" sz="5400" dirty="0" smtClean="0">
                <a:latin typeface="Lucida Console" panose="020B0609040504020204" pitchFamily="49" charset="0"/>
              </a:rPr>
              <a:t>INSERT INTO ROUND_HOLE</a:t>
            </a:r>
          </a:p>
          <a:p>
            <a:pPr marL="0" indent="0">
              <a:buNone/>
            </a:pPr>
            <a:r>
              <a:rPr lang="en-US" sz="5400" dirty="0" smtClean="0">
                <a:latin typeface="Lucida Console" panose="020B0609040504020204" pitchFamily="49" charset="0"/>
              </a:rPr>
              <a:t>	VALUES (‘SQUARE_PEG’)</a:t>
            </a:r>
            <a:endParaRPr lang="en-US" sz="5400" dirty="0">
              <a:latin typeface="Lucida Console" panose="020B0609040504020204" pitchFamily="49" charset="0"/>
            </a:endParaRPr>
          </a:p>
        </p:txBody>
      </p:sp>
    </p:spTree>
    <p:extLst>
      <p:ext uri="{BB962C8B-B14F-4D97-AF65-F5344CB8AC3E}">
        <p14:creationId xmlns:p14="http://schemas.microsoft.com/office/powerpoint/2010/main" val="132796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type="body" sz="quarter" idx="10"/>
          </p:nvPr>
        </p:nvSpPr>
        <p:spPr/>
        <p:txBody>
          <a:bodyPr/>
          <a:lstStyle/>
          <a:p>
            <a:r>
              <a:rPr lang="en-US" dirty="0" smtClean="0"/>
              <a:t>Use each database type for its strengths</a:t>
            </a:r>
          </a:p>
          <a:p>
            <a:r>
              <a:rPr lang="en-US" dirty="0" smtClean="0"/>
              <a:t>Reduce scope and complexity with a database type</a:t>
            </a:r>
          </a:p>
          <a:p>
            <a:endParaRPr lang="en-US" dirty="0" smtClean="0"/>
          </a:p>
          <a:p>
            <a:endParaRPr lang="en-US" dirty="0"/>
          </a:p>
        </p:txBody>
      </p:sp>
    </p:spTree>
    <p:extLst>
      <p:ext uri="{BB962C8B-B14F-4D97-AF65-F5344CB8AC3E}">
        <p14:creationId xmlns:p14="http://schemas.microsoft.com/office/powerpoint/2010/main" val="45986768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2" name="Content Placeholder 1"/>
          <p:cNvSpPr>
            <a:spLocks noGrp="1"/>
          </p:cNvSpPr>
          <p:nvPr>
            <p:ph type="body" sz="quarter" idx="10"/>
          </p:nvPr>
        </p:nvSpPr>
        <p:spPr/>
        <p:txBody>
          <a:bodyPr/>
          <a:lstStyle/>
          <a:p>
            <a:r>
              <a:rPr lang="en-US" dirty="0" smtClean="0"/>
              <a:t>Choices, choices, choices! How to choose?</a:t>
            </a:r>
          </a:p>
          <a:p>
            <a:r>
              <a:rPr lang="en-US" dirty="0" smtClean="0"/>
              <a:t>Introducing polyglot persistence</a:t>
            </a:r>
          </a:p>
          <a:p>
            <a:r>
              <a:rPr lang="en-US" dirty="0" smtClean="0"/>
              <a:t>Demo – Shopping site</a:t>
            </a:r>
          </a:p>
          <a:p>
            <a:r>
              <a:rPr lang="en-US" dirty="0" smtClean="0"/>
              <a:t>Challenges</a:t>
            </a:r>
          </a:p>
          <a:p>
            <a:r>
              <a:rPr lang="en-US" dirty="0" smtClean="0"/>
              <a:t>Benefits</a:t>
            </a:r>
          </a:p>
          <a:p>
            <a:pPr marL="0" indent="0">
              <a:buNone/>
            </a:pPr>
            <a:r>
              <a:rPr lang="en-US" dirty="0" smtClean="0"/>
              <a:t> </a:t>
            </a:r>
            <a:endParaRPr lang="en-US" dirty="0"/>
          </a:p>
        </p:txBody>
      </p:sp>
    </p:spTree>
    <p:extLst>
      <p:ext uri="{BB962C8B-B14F-4D97-AF65-F5344CB8AC3E}">
        <p14:creationId xmlns:p14="http://schemas.microsoft.com/office/powerpoint/2010/main" val="20253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7376538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rotWithShape="1">
          <a:blip r:embed="rId3" cstate="print">
            <a:extLst>
              <a:ext uri="{28A0092B-C50C-407E-A947-70E740481C1C}">
                <a14:useLocalDpi xmlns:a14="http://schemas.microsoft.com/office/drawing/2010/main" val="0"/>
              </a:ext>
            </a:extLst>
          </a:blip>
          <a:srcRect b="19387"/>
          <a:stretch/>
        </p:blipFill>
        <p:spPr>
          <a:xfrm>
            <a:off x="450579" y="114858"/>
            <a:ext cx="5180200" cy="6635483"/>
          </a:xfrm>
        </p:spPr>
      </p:pic>
      <p:sp>
        <p:nvSpPr>
          <p:cNvPr id="8" name="TextBox 7"/>
          <p:cNvSpPr txBox="1"/>
          <p:nvPr/>
        </p:nvSpPr>
        <p:spPr>
          <a:xfrm rot="19114082">
            <a:off x="719726" y="2674108"/>
            <a:ext cx="3775393" cy="2215991"/>
          </a:xfrm>
          <a:prstGeom prst="rect">
            <a:avLst/>
          </a:prstGeom>
          <a:noFill/>
        </p:spPr>
        <p:txBody>
          <a:bodyPr wrap="none" rtlCol="0">
            <a:spAutoFit/>
          </a:bodyPr>
          <a:lstStyle/>
          <a:p>
            <a:r>
              <a:rPr lang="en-US" sz="13800" b="1" dirty="0" smtClean="0">
                <a:solidFill>
                  <a:srgbClr val="FF0000"/>
                </a:solidFill>
              </a:rPr>
              <a:t>2012</a:t>
            </a:r>
            <a:endParaRPr lang="en-US" sz="13800" b="1" dirty="0">
              <a:solidFill>
                <a:srgbClr val="FF0000"/>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9270" y="122205"/>
            <a:ext cx="5600753" cy="6631291"/>
          </a:xfrm>
          <a:prstGeom prst="rect">
            <a:avLst/>
          </a:prstGeom>
        </p:spPr>
      </p:pic>
    </p:spTree>
    <p:extLst>
      <p:ext uri="{BB962C8B-B14F-4D97-AF65-F5344CB8AC3E}">
        <p14:creationId xmlns:p14="http://schemas.microsoft.com/office/powerpoint/2010/main" val="2913516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223867964"/>
              </p:ext>
            </p:extLst>
          </p:nvPr>
        </p:nvGraphicFramePr>
        <p:xfrm>
          <a:off x="450578" y="86952"/>
          <a:ext cx="11319444" cy="6096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400" dirty="0" smtClean="0"/>
                        <a:t>2012</a:t>
                      </a:r>
                      <a:endParaRPr lang="en-US" sz="4400" dirty="0" smtClean="0">
                        <a:solidFill>
                          <a:srgbClr val="FCD202"/>
                        </a:solidFill>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48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Twitter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100,000 tweets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347,000 tweets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3,600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Facebook</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684,000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4.1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Vine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 million views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Snapchat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285,000</a:t>
                      </a:r>
                      <a:r>
                        <a:rPr lang="en-US" sz="4400" baseline="0" dirty="0" smtClean="0"/>
                        <a:t> snaps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7" name="Content Placeholder 2"/>
          <p:cNvSpPr txBox="1">
            <a:spLocks/>
          </p:cNvSpPr>
          <p:nvPr/>
        </p:nvSpPr>
        <p:spPr>
          <a:xfrm>
            <a:off x="357640" y="1395486"/>
            <a:ext cx="11525250" cy="116014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dirty="0" smtClean="0">
                <a:solidFill>
                  <a:schemeClr val="bg1"/>
                </a:solidFill>
              </a:rPr>
              <a:t>Data generated per minute:</a:t>
            </a:r>
            <a:endParaRPr lang="en-US" sz="4000" i="1" dirty="0" smtClean="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996" y="1"/>
            <a:ext cx="5800241" cy="6867484"/>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b="19387"/>
          <a:stretch/>
        </p:blipFill>
        <p:spPr>
          <a:xfrm>
            <a:off x="-1" y="0"/>
            <a:ext cx="5378955" cy="6889877"/>
          </a:xfrm>
        </p:spPr>
      </p:pic>
      <p:sp>
        <p:nvSpPr>
          <p:cNvPr id="4" name="Frame 3"/>
          <p:cNvSpPr/>
          <p:nvPr/>
        </p:nvSpPr>
        <p:spPr bwMode="auto">
          <a:xfrm>
            <a:off x="1355270" y="896451"/>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9" name="Frame 8"/>
          <p:cNvSpPr/>
          <p:nvPr/>
        </p:nvSpPr>
        <p:spPr bwMode="auto">
          <a:xfrm>
            <a:off x="9998528" y="2300708"/>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1" name="Frame 10"/>
          <p:cNvSpPr/>
          <p:nvPr/>
        </p:nvSpPr>
        <p:spPr bwMode="auto">
          <a:xfrm>
            <a:off x="3953918" y="3923875"/>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2" name="Frame 11"/>
          <p:cNvSpPr/>
          <p:nvPr/>
        </p:nvSpPr>
        <p:spPr bwMode="auto">
          <a:xfrm>
            <a:off x="9480017" y="1835496"/>
            <a:ext cx="1404258"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xit" presetSubtype="0" fill="hold"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9" grpId="0" animBg="1"/>
      <p:bldP spid="9" grpId="1" animBg="1"/>
      <p:bldP spid="11" grpId="0" animBg="1"/>
      <p:bldP spid="11" grpId="1"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shape of data</a:t>
            </a:r>
            <a:endParaRPr lang="en-US" dirty="0"/>
          </a:p>
        </p:txBody>
      </p:sp>
    </p:spTree>
    <p:extLst>
      <p:ext uri="{BB962C8B-B14F-4D97-AF65-F5344CB8AC3E}">
        <p14:creationId xmlns:p14="http://schemas.microsoft.com/office/powerpoint/2010/main" val="165215351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4869025"/>
          </a:xfrm>
        </p:spPr>
        <p:txBody>
          <a:bodyPr/>
          <a:lstStyle/>
          <a:p>
            <a:pPr marL="0" indent="0">
              <a:buNone/>
            </a:pPr>
            <a:r>
              <a:rPr lang="en-US" sz="4000" dirty="0" smtClean="0"/>
              <a:t>Data varies in structure:</a:t>
            </a:r>
          </a:p>
          <a:p>
            <a:pPr lvl="2"/>
            <a:r>
              <a:rPr lang="en-US" sz="3600" dirty="0" smtClean="0"/>
              <a:t>Structured, Semi-Structured, unstructured</a:t>
            </a:r>
          </a:p>
          <a:p>
            <a:pPr marL="0" indent="0">
              <a:buNone/>
            </a:pPr>
            <a:endParaRPr lang="en-US" sz="2400" dirty="0" smtClean="0"/>
          </a:p>
          <a:p>
            <a:pPr marL="0" indent="0">
              <a:buNone/>
            </a:pPr>
            <a:r>
              <a:rPr lang="en-US" sz="4000" dirty="0" smtClean="0"/>
              <a:t>Data is not used in the same way:</a:t>
            </a:r>
            <a:endParaRPr lang="en-US" sz="4000" dirty="0"/>
          </a:p>
          <a:p>
            <a:pPr lvl="2"/>
            <a:r>
              <a:rPr lang="en-US" sz="3600" dirty="0" smtClean="0"/>
              <a:t>Some data relates to other data</a:t>
            </a:r>
          </a:p>
          <a:p>
            <a:pPr lvl="2"/>
            <a:r>
              <a:rPr lang="en-US" sz="3600" dirty="0" smtClean="0"/>
              <a:t>Some data is related to </a:t>
            </a:r>
            <a:r>
              <a:rPr lang="en-US" sz="3600" i="1" dirty="0" smtClean="0"/>
              <a:t>many</a:t>
            </a:r>
            <a:r>
              <a:rPr lang="en-US" sz="3600" dirty="0" smtClean="0"/>
              <a:t> other pieces of data</a:t>
            </a:r>
          </a:p>
          <a:p>
            <a:pPr lvl="2"/>
            <a:r>
              <a:rPr lang="en-US" sz="3600" dirty="0" smtClean="0"/>
              <a:t>Some data is self contained</a:t>
            </a:r>
          </a:p>
          <a:p>
            <a:pPr lvl="2"/>
            <a:r>
              <a:rPr lang="en-US" sz="3600" dirty="0" smtClean="0"/>
              <a:t>Some data is queried, some is reported on</a:t>
            </a:r>
          </a:p>
        </p:txBody>
      </p:sp>
    </p:spTree>
    <p:extLst>
      <p:ext uri="{BB962C8B-B14F-4D97-AF65-F5344CB8AC3E}">
        <p14:creationId xmlns:p14="http://schemas.microsoft.com/office/powerpoint/2010/main" val="23832590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8282</TotalTime>
  <Words>1444</Words>
  <Application>Microsoft Macintosh PowerPoint</Application>
  <PresentationFormat>Widescreen</PresentationFormat>
  <Paragraphs>403</Paragraphs>
  <Slides>56</Slides>
  <Notes>33</Notes>
  <HiddenSlides>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Calibri</vt:lpstr>
      <vt:lpstr>Consolas</vt:lpstr>
      <vt:lpstr>Courier New</vt:lpstr>
      <vt:lpstr>Lucida Console</vt:lpstr>
      <vt:lpstr>Segoe</vt:lpstr>
      <vt:lpstr>Segoe UI</vt:lpstr>
      <vt:lpstr>Segoe UI Light</vt:lpstr>
      <vt:lpstr>Wingdings</vt:lpstr>
      <vt:lpstr>Arial</vt:lpstr>
      <vt:lpstr>1_Office Theme</vt:lpstr>
      <vt:lpstr>1_5-30721_Build_2016_Template_Dark</vt:lpstr>
      <vt:lpstr>Polyglot Persistence</vt:lpstr>
      <vt:lpstr>Agenda</vt:lpstr>
      <vt:lpstr>The Data Landscape</vt:lpstr>
      <vt:lpstr>So much data!</vt:lpstr>
      <vt:lpstr>Data growth</vt:lpstr>
      <vt:lpstr>PowerPoint Presentation</vt:lpstr>
      <vt:lpstr>PowerPoint Presentation</vt:lpstr>
      <vt:lpstr>The shape of data</vt:lpstr>
      <vt:lpstr>The shape of data</vt:lpstr>
      <vt:lpstr>The shape of data</vt:lpstr>
      <vt:lpstr>PowerPoint Presentation</vt:lpstr>
      <vt:lpstr>    What’s a relational database?</vt:lpstr>
      <vt:lpstr>Why a relational database? Optimal:</vt:lpstr>
      <vt:lpstr>Less optimal?</vt:lpstr>
      <vt:lpstr>Playing with SQL</vt:lpstr>
      <vt:lpstr>Options in Azure?</vt:lpstr>
      <vt:lpstr>Key/value databases</vt:lpstr>
      <vt:lpstr>    What’s a key/value store?</vt:lpstr>
      <vt:lpstr>Why use a Key/Value store?</vt:lpstr>
      <vt:lpstr>Less optimal?</vt:lpstr>
      <vt:lpstr>Options in Azure?</vt:lpstr>
      <vt:lpstr>Document databases</vt:lpstr>
      <vt:lpstr>    What’s a document database?</vt:lpstr>
      <vt:lpstr>    What’s a document database?</vt:lpstr>
      <vt:lpstr>    What’s a document database?</vt:lpstr>
      <vt:lpstr>Developer Appeal</vt:lpstr>
      <vt:lpstr>Use Cases and Applicability</vt:lpstr>
      <vt:lpstr>Less optimal use</vt:lpstr>
      <vt:lpstr>Options in Azure?</vt:lpstr>
      <vt:lpstr>Example query: DocumentDB</vt:lpstr>
      <vt:lpstr>Graph databases</vt:lpstr>
      <vt:lpstr>    What’s a graph database?</vt:lpstr>
      <vt:lpstr>What’s a graph database?</vt:lpstr>
      <vt:lpstr>Why a graph database? Why not?</vt:lpstr>
      <vt:lpstr>Why a graph database? Why not?</vt:lpstr>
      <vt:lpstr>Options in Azure?</vt:lpstr>
      <vt:lpstr>Example query: Neo4j</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Polyglot persistence</vt:lpstr>
      <vt:lpstr>    Choices, choices, choices!</vt:lpstr>
      <vt:lpstr>Why so difficult to pick one?</vt:lpstr>
      <vt:lpstr>Compromises</vt:lpstr>
      <vt:lpstr>Do we have to compromise?</vt:lpstr>
      <vt:lpstr>Imagine… a shopping site</vt:lpstr>
      <vt:lpstr>Challenges?</vt:lpstr>
      <vt:lpstr>Challenges challenged</vt:lpstr>
      <vt:lpstr>Benefits</vt:lpstr>
      <vt:lpstr>Summary</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161</cp:revision>
  <dcterms:created xsi:type="dcterms:W3CDTF">2013-02-15T23:12:42Z</dcterms:created>
  <dcterms:modified xsi:type="dcterms:W3CDTF">2016-04-16T16:58:38Z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